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62" r:id="rId3"/>
    <p:sldId id="264" r:id="rId4"/>
    <p:sldId id="265" r:id="rId5"/>
    <p:sldId id="268" r:id="rId6"/>
    <p:sldId id="273" r:id="rId7"/>
    <p:sldId id="278" r:id="rId8"/>
    <p:sldId id="281" r:id="rId9"/>
    <p:sldId id="286" r:id="rId10"/>
    <p:sldId id="277" r:id="rId11"/>
    <p:sldId id="293" r:id="rId12"/>
    <p:sldId id="266" r:id="rId13"/>
    <p:sldId id="276" r:id="rId14"/>
    <p:sldId id="275" r:id="rId15"/>
    <p:sldId id="267" r:id="rId16"/>
    <p:sldId id="279" r:id="rId17"/>
    <p:sldId id="283" r:id="rId18"/>
    <p:sldId id="297" r:id="rId19"/>
    <p:sldId id="285" r:id="rId20"/>
    <p:sldId id="288" r:id="rId21"/>
    <p:sldId id="287" r:id="rId22"/>
    <p:sldId id="294" r:id="rId23"/>
    <p:sldId id="290" r:id="rId24"/>
    <p:sldId id="289" r:id="rId25"/>
    <p:sldId id="291" r:id="rId26"/>
    <p:sldId id="292" r:id="rId27"/>
    <p:sldId id="296" r:id="rId28"/>
    <p:sldId id="298" r:id="rId29"/>
    <p:sldId id="299" r:id="rId30"/>
    <p:sldId id="300" r:id="rId31"/>
    <p:sldId id="295" r:id="rId32"/>
    <p:sldId id="263" r:id="rId33"/>
  </p:sldIdLst>
  <p:sldSz cx="9144000" cy="5143500" type="screen16x9"/>
  <p:notesSz cx="6858000" cy="9144000"/>
  <p:embeddedFontLst>
    <p:embeddedFont>
      <p:font typeface="Roboto" panose="020B0604020202020204" charset="0"/>
      <p:regular r:id="rId35"/>
      <p:bold r:id="rId36"/>
      <p:italic r:id="rId37"/>
      <p:boldItalic r:id="rId38"/>
    </p:embeddedFont>
    <p:embeddedFont>
      <p:font typeface="Roboto Medium"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69ED"/>
    <a:srgbClr val="F14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94650"/>
  </p:normalViewPr>
  <p:slideViewPr>
    <p:cSldViewPr snapToGrid="0">
      <p:cViewPr varScale="1">
        <p:scale>
          <a:sx n="90" d="100"/>
          <a:sy n="90" d="100"/>
        </p:scale>
        <p:origin x="792" y="72"/>
      </p:cViewPr>
      <p:guideLst>
        <p:guide orient="horz" pos="1620"/>
        <p:guide pos="2880"/>
      </p:guideLst>
    </p:cSldViewPr>
  </p:slideViewPr>
  <p:notesTextViewPr>
    <p:cViewPr>
      <p:scale>
        <a:sx n="1" d="1"/>
        <a:sy n="1" d="1"/>
      </p:scale>
      <p:origin x="0" y="0"/>
    </p:cViewPr>
  </p:notesTextViewPr>
  <p:sorterViewPr>
    <p:cViewPr>
      <p:scale>
        <a:sx n="100" d="100"/>
        <a:sy n="100" d="100"/>
      </p:scale>
      <p:origin x="0" y="-25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33b5a32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33b5a32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99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6552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814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9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sz="700"/>
            </a:lvl1pPr>
            <a:lvl2pPr lvl="1">
              <a:buNone/>
              <a:defRPr sz="700"/>
            </a:lvl2pPr>
            <a:lvl3pPr lvl="2">
              <a:buNone/>
              <a:defRPr sz="700"/>
            </a:lvl3pPr>
            <a:lvl4pPr lvl="3">
              <a:buNone/>
              <a:defRPr sz="700"/>
            </a:lvl4pPr>
            <a:lvl5pPr lvl="4">
              <a:buNone/>
              <a:defRPr sz="700"/>
            </a:lvl5pPr>
            <a:lvl6pPr lvl="5">
              <a:buNone/>
              <a:defRPr sz="700"/>
            </a:lvl6pPr>
            <a:lvl7pPr lvl="6">
              <a:buNone/>
              <a:defRPr sz="700"/>
            </a:lvl7pPr>
            <a:lvl8pPr lvl="7">
              <a:buNone/>
              <a:defRPr sz="700"/>
            </a:lvl8pPr>
            <a:lvl9pPr lvl="8">
              <a:buNone/>
              <a:defRPr sz="7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ume Template">
  <p:cSld name="CUSTOM">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txBox="1"/>
          <p:nvPr/>
        </p:nvSpPr>
        <p:spPr>
          <a:xfrm>
            <a:off x="1824300" y="766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Name:</a:t>
            </a:r>
            <a:endParaRPr>
              <a:solidFill>
                <a:srgbClr val="FFFFFF"/>
              </a:solidFill>
            </a:endParaRPr>
          </a:p>
        </p:txBody>
      </p:sp>
      <p:sp>
        <p:nvSpPr>
          <p:cNvPr id="59" name="Google Shape;59;p13"/>
          <p:cNvSpPr txBox="1"/>
          <p:nvPr/>
        </p:nvSpPr>
        <p:spPr>
          <a:xfrm>
            <a:off x="1824300" y="1108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Position:</a:t>
            </a:r>
            <a:endParaRPr>
              <a:solidFill>
                <a:srgbClr val="FFFFFF"/>
              </a:solidFill>
            </a:endParaRPr>
          </a:p>
        </p:txBody>
      </p:sp>
      <p:sp>
        <p:nvSpPr>
          <p:cNvPr id="60" name="Google Shape;60;p13"/>
          <p:cNvSpPr/>
          <p:nvPr/>
        </p:nvSpPr>
        <p:spPr>
          <a:xfrm>
            <a:off x="392750" y="766475"/>
            <a:ext cx="1209900" cy="120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Profile Pic</a:t>
            </a:r>
            <a:endParaRPr/>
          </a:p>
        </p:txBody>
      </p:sp>
      <p:sp>
        <p:nvSpPr>
          <p:cNvPr id="61" name="Google Shape;61;p13"/>
          <p:cNvSpPr txBox="1"/>
          <p:nvPr/>
        </p:nvSpPr>
        <p:spPr>
          <a:xfrm>
            <a:off x="1824300" y="1450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Contact:</a:t>
            </a:r>
            <a:endParaRPr>
              <a:solidFill>
                <a:srgbClr val="FFFFFF"/>
              </a:solidFill>
            </a:endParaRPr>
          </a:p>
        </p:txBody>
      </p:sp>
      <p:sp>
        <p:nvSpPr>
          <p:cNvPr id="62" name="Google Shape;62;p13"/>
          <p:cNvSpPr txBox="1"/>
          <p:nvPr/>
        </p:nvSpPr>
        <p:spPr>
          <a:xfrm>
            <a:off x="2970725" y="766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[insert]</a:t>
            </a:r>
            <a:endParaRPr sz="1200">
              <a:solidFill>
                <a:srgbClr val="DFCFE7"/>
              </a:solidFill>
            </a:endParaRPr>
          </a:p>
        </p:txBody>
      </p:sp>
      <p:sp>
        <p:nvSpPr>
          <p:cNvPr id="63" name="Google Shape;63;p13"/>
          <p:cNvSpPr txBox="1"/>
          <p:nvPr/>
        </p:nvSpPr>
        <p:spPr>
          <a:xfrm>
            <a:off x="2970725" y="1108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[insert]</a:t>
            </a:r>
            <a:endParaRPr sz="1200">
              <a:solidFill>
                <a:srgbClr val="DFCFE7"/>
              </a:solidFill>
            </a:endParaRPr>
          </a:p>
        </p:txBody>
      </p:sp>
      <p:sp>
        <p:nvSpPr>
          <p:cNvPr id="64" name="Google Shape;64;p13"/>
          <p:cNvSpPr txBox="1"/>
          <p:nvPr/>
        </p:nvSpPr>
        <p:spPr>
          <a:xfrm>
            <a:off x="2970725" y="1450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[email]</a:t>
            </a:r>
            <a:endParaRPr sz="1200">
              <a:solidFill>
                <a:srgbClr val="DFCFE7"/>
              </a:solidFill>
            </a:endParaRPr>
          </a:p>
        </p:txBody>
      </p:sp>
      <p:cxnSp>
        <p:nvCxnSpPr>
          <p:cNvPr id="65" name="Google Shape;65;p13"/>
          <p:cNvCxnSpPr/>
          <p:nvPr/>
        </p:nvCxnSpPr>
        <p:spPr>
          <a:xfrm>
            <a:off x="1855975" y="1995325"/>
            <a:ext cx="3357300" cy="0"/>
          </a:xfrm>
          <a:prstGeom prst="straightConnector1">
            <a:avLst/>
          </a:prstGeom>
          <a:noFill/>
          <a:ln w="9525" cap="flat" cmpd="sng">
            <a:solidFill>
              <a:srgbClr val="DFCFE7"/>
            </a:solidFill>
            <a:prstDash val="solid"/>
            <a:round/>
            <a:headEnd type="none" w="med" len="med"/>
            <a:tailEnd type="none" w="med" len="med"/>
          </a:ln>
        </p:spPr>
      </p:cxnSp>
      <p:cxnSp>
        <p:nvCxnSpPr>
          <p:cNvPr id="66" name="Google Shape;66;p13"/>
          <p:cNvCxnSpPr/>
          <p:nvPr/>
        </p:nvCxnSpPr>
        <p:spPr>
          <a:xfrm>
            <a:off x="5267875" y="551100"/>
            <a:ext cx="0" cy="4338900"/>
          </a:xfrm>
          <a:prstGeom prst="straightConnector1">
            <a:avLst/>
          </a:prstGeom>
          <a:noFill/>
          <a:ln w="9525" cap="flat" cmpd="sng">
            <a:solidFill>
              <a:srgbClr val="DFCFE7"/>
            </a:solidFill>
            <a:prstDash val="solid"/>
            <a:round/>
            <a:headEnd type="none" w="med" len="med"/>
            <a:tailEnd type="none" w="med" len="med"/>
          </a:ln>
        </p:spPr>
      </p:cxnSp>
      <p:sp>
        <p:nvSpPr>
          <p:cNvPr id="67" name="Google Shape;67;p13"/>
          <p:cNvSpPr txBox="1"/>
          <p:nvPr/>
        </p:nvSpPr>
        <p:spPr>
          <a:xfrm>
            <a:off x="5319575" y="2024675"/>
            <a:ext cx="180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Block8 Projects:</a:t>
            </a:r>
            <a:endParaRPr>
              <a:solidFill>
                <a:srgbClr val="FFFFFF"/>
              </a:solidFill>
            </a:endParaRPr>
          </a:p>
        </p:txBody>
      </p:sp>
      <p:sp>
        <p:nvSpPr>
          <p:cNvPr id="68" name="Google Shape;68;p13"/>
          <p:cNvSpPr txBox="1"/>
          <p:nvPr/>
        </p:nvSpPr>
        <p:spPr>
          <a:xfrm>
            <a:off x="5205050" y="2353950"/>
            <a:ext cx="3808800" cy="2552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Project 1 and your role. Include Internal projects if you desire. </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Project 2 and your role. Include Internal projects if you desire. </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a:t>
            </a:r>
            <a:endParaRPr sz="1200">
              <a:solidFill>
                <a:srgbClr val="DFCFE7"/>
              </a:solidFill>
            </a:endParaRPr>
          </a:p>
        </p:txBody>
      </p:sp>
      <p:sp>
        <p:nvSpPr>
          <p:cNvPr id="69" name="Google Shape;69;p13"/>
          <p:cNvSpPr txBox="1"/>
          <p:nvPr/>
        </p:nvSpPr>
        <p:spPr>
          <a:xfrm>
            <a:off x="323075" y="2084375"/>
            <a:ext cx="38892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Professional Qualifications and Memberships:</a:t>
            </a:r>
            <a:endParaRPr>
              <a:solidFill>
                <a:srgbClr val="FFFFFF"/>
              </a:solidFill>
            </a:endParaRPr>
          </a:p>
        </p:txBody>
      </p:sp>
      <p:sp>
        <p:nvSpPr>
          <p:cNvPr id="70" name="Google Shape;70;p13"/>
          <p:cNvSpPr txBox="1"/>
          <p:nvPr/>
        </p:nvSpPr>
        <p:spPr>
          <a:xfrm>
            <a:off x="158400" y="2394425"/>
            <a:ext cx="4985100" cy="588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Qualifications complete or in progress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Relevant memberships to industry groups</a:t>
            </a:r>
            <a:endParaRPr sz="1200">
              <a:solidFill>
                <a:srgbClr val="DFCFE7"/>
              </a:solidFill>
            </a:endParaRPr>
          </a:p>
        </p:txBody>
      </p:sp>
      <p:sp>
        <p:nvSpPr>
          <p:cNvPr id="71" name="Google Shape;71;p13"/>
          <p:cNvSpPr txBox="1"/>
          <p:nvPr/>
        </p:nvSpPr>
        <p:spPr>
          <a:xfrm>
            <a:off x="323075" y="3127475"/>
            <a:ext cx="38892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Value to Client</a:t>
            </a:r>
            <a:endParaRPr>
              <a:solidFill>
                <a:srgbClr val="FFFFFF"/>
              </a:solidFill>
            </a:endParaRPr>
          </a:p>
        </p:txBody>
      </p:sp>
      <p:sp>
        <p:nvSpPr>
          <p:cNvPr id="72" name="Google Shape;72;p13"/>
          <p:cNvSpPr txBox="1"/>
          <p:nvPr/>
        </p:nvSpPr>
        <p:spPr>
          <a:xfrm>
            <a:off x="158400" y="3382425"/>
            <a:ext cx="4985100" cy="1427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List of experiences / skills that bring value to our clients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List of personal qualities that bring value to our clients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“Hands on” experience - jobs, labs, education institutions etc. </a:t>
            </a:r>
            <a:endParaRPr sz="1200">
              <a:solidFill>
                <a:srgbClr val="DFCFE7"/>
              </a:solidFill>
            </a:endParaRPr>
          </a:p>
        </p:txBody>
      </p:sp>
      <p:sp>
        <p:nvSpPr>
          <p:cNvPr id="73" name="Google Shape;73;p13"/>
          <p:cNvSpPr txBox="1"/>
          <p:nvPr/>
        </p:nvSpPr>
        <p:spPr>
          <a:xfrm>
            <a:off x="5319575" y="424475"/>
            <a:ext cx="180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Background/Tenure</a:t>
            </a:r>
            <a:endParaRPr>
              <a:solidFill>
                <a:srgbClr val="FFFFFF"/>
              </a:solidFill>
            </a:endParaRPr>
          </a:p>
        </p:txBody>
      </p:sp>
      <p:sp>
        <p:nvSpPr>
          <p:cNvPr id="74" name="Google Shape;74;p13"/>
          <p:cNvSpPr txBox="1"/>
          <p:nvPr/>
        </p:nvSpPr>
        <p:spPr>
          <a:xfrm>
            <a:off x="5205050" y="696775"/>
            <a:ext cx="3808800" cy="10956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Tenure at Block8</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Previous jobs and tenure</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a:t>
            </a:r>
            <a:endParaRPr sz="1200">
              <a:solidFill>
                <a:srgbClr val="DFCFE7"/>
              </a:solidFill>
            </a:endParaRPr>
          </a:p>
        </p:txBody>
      </p:sp>
      <p:cxnSp>
        <p:nvCxnSpPr>
          <p:cNvPr id="75" name="Google Shape;75;p13"/>
          <p:cNvCxnSpPr/>
          <p:nvPr/>
        </p:nvCxnSpPr>
        <p:spPr>
          <a:xfrm>
            <a:off x="5352925" y="4003675"/>
            <a:ext cx="3357300" cy="0"/>
          </a:xfrm>
          <a:prstGeom prst="straightConnector1">
            <a:avLst/>
          </a:prstGeom>
          <a:noFill/>
          <a:ln w="9525" cap="flat" cmpd="sng">
            <a:solidFill>
              <a:srgbClr val="DFCFE7"/>
            </a:solidFill>
            <a:prstDash val="solid"/>
            <a:round/>
            <a:headEnd type="none" w="med" len="med"/>
            <a:tailEnd type="none" w="med" len="med"/>
          </a:ln>
        </p:spPr>
      </p:cxnSp>
      <p:sp>
        <p:nvSpPr>
          <p:cNvPr id="76" name="Google Shape;76;p13"/>
          <p:cNvSpPr txBox="1"/>
          <p:nvPr/>
        </p:nvSpPr>
        <p:spPr>
          <a:xfrm>
            <a:off x="5352925" y="4052050"/>
            <a:ext cx="1918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Something personal:</a:t>
            </a:r>
            <a:endParaRPr>
              <a:solidFill>
                <a:srgbClr val="FFFFFF"/>
              </a:solidFill>
            </a:endParaRPr>
          </a:p>
        </p:txBody>
      </p:sp>
      <p:sp>
        <p:nvSpPr>
          <p:cNvPr id="77" name="Google Shape;77;p13"/>
          <p:cNvSpPr txBox="1"/>
          <p:nvPr/>
        </p:nvSpPr>
        <p:spPr>
          <a:xfrm>
            <a:off x="5352925" y="4318050"/>
            <a:ext cx="3451800" cy="5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Enjoys long walks on the beach and smelling the roses in Spring. </a:t>
            </a:r>
            <a:endParaRPr sz="1200">
              <a:solidFill>
                <a:srgbClr val="DFCFE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Medium"/>
              <a:buNone/>
              <a:defRPr>
                <a:latin typeface="Roboto Medium"/>
                <a:ea typeface="Roboto Medium"/>
                <a:cs typeface="Roboto Medium"/>
                <a:sym typeface="Roboto Medium"/>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
        <p:nvSpPr>
          <p:cNvPr id="22" name="Google Shape;22;p4"/>
          <p:cNvSpPr txBox="1">
            <a:spLocks noGrp="1"/>
          </p:cNvSpPr>
          <p:nvPr>
            <p:ph type="body" idx="1"/>
          </p:nvPr>
        </p:nvSpPr>
        <p:spPr>
          <a:xfrm>
            <a:off x="311700" y="1264663"/>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7F9FC"/>
              </a:buClr>
              <a:buSzPts val="1800"/>
              <a:buChar char="●"/>
              <a:defRPr>
                <a:solidFill>
                  <a:srgbClr val="F7F9FC"/>
                </a:solidFill>
              </a:defRPr>
            </a:lvl1pPr>
            <a:lvl2pPr marL="914400" lvl="1" indent="-317500">
              <a:spcBef>
                <a:spcPts val="1600"/>
              </a:spcBef>
              <a:spcAft>
                <a:spcPts val="0"/>
              </a:spcAft>
              <a:buClr>
                <a:srgbClr val="F7F9FC"/>
              </a:buClr>
              <a:buSzPts val="1400"/>
              <a:buChar char="○"/>
              <a:defRPr>
                <a:solidFill>
                  <a:srgbClr val="F7F9FC"/>
                </a:solidFill>
              </a:defRPr>
            </a:lvl2pPr>
            <a:lvl3pPr marL="1371600" lvl="2" indent="-317500">
              <a:spcBef>
                <a:spcPts val="1600"/>
              </a:spcBef>
              <a:spcAft>
                <a:spcPts val="0"/>
              </a:spcAft>
              <a:buClr>
                <a:srgbClr val="F7F9FC"/>
              </a:buClr>
              <a:buSzPts val="1400"/>
              <a:buChar char="■"/>
              <a:defRPr>
                <a:solidFill>
                  <a:srgbClr val="F7F9FC"/>
                </a:solidFill>
              </a:defRPr>
            </a:lvl3pPr>
            <a:lvl4pPr marL="1828800" lvl="3" indent="-317500">
              <a:spcBef>
                <a:spcPts val="1600"/>
              </a:spcBef>
              <a:spcAft>
                <a:spcPts val="0"/>
              </a:spcAft>
              <a:buClr>
                <a:srgbClr val="F7F9FC"/>
              </a:buClr>
              <a:buSzPts val="1400"/>
              <a:buChar char="●"/>
              <a:defRPr>
                <a:solidFill>
                  <a:srgbClr val="F7F9FC"/>
                </a:solidFill>
              </a:defRPr>
            </a:lvl4pPr>
            <a:lvl5pPr marL="2286000" lvl="4" indent="-317500">
              <a:spcBef>
                <a:spcPts val="1600"/>
              </a:spcBef>
              <a:spcAft>
                <a:spcPts val="0"/>
              </a:spcAft>
              <a:buClr>
                <a:srgbClr val="F7F9FC"/>
              </a:buClr>
              <a:buSzPts val="1400"/>
              <a:buChar char="○"/>
              <a:defRPr>
                <a:solidFill>
                  <a:srgbClr val="F7F9FC"/>
                </a:solidFill>
              </a:defRPr>
            </a:lvl5pPr>
            <a:lvl6pPr marL="2743200" lvl="5" indent="-317500">
              <a:spcBef>
                <a:spcPts val="1600"/>
              </a:spcBef>
              <a:spcAft>
                <a:spcPts val="0"/>
              </a:spcAft>
              <a:buClr>
                <a:srgbClr val="F7F9FC"/>
              </a:buClr>
              <a:buSzPts val="1400"/>
              <a:buChar char="■"/>
              <a:defRPr>
                <a:solidFill>
                  <a:srgbClr val="F7F9FC"/>
                </a:solidFill>
              </a:defRPr>
            </a:lvl6pPr>
            <a:lvl7pPr marL="3200400" lvl="6" indent="-317500">
              <a:spcBef>
                <a:spcPts val="1600"/>
              </a:spcBef>
              <a:spcAft>
                <a:spcPts val="0"/>
              </a:spcAft>
              <a:buClr>
                <a:srgbClr val="F7F9FC"/>
              </a:buClr>
              <a:buSzPts val="1400"/>
              <a:buChar char="●"/>
              <a:defRPr>
                <a:solidFill>
                  <a:srgbClr val="F7F9FC"/>
                </a:solidFill>
              </a:defRPr>
            </a:lvl7pPr>
            <a:lvl8pPr marL="3657600" lvl="7" indent="-317500">
              <a:spcBef>
                <a:spcPts val="1600"/>
              </a:spcBef>
              <a:spcAft>
                <a:spcPts val="0"/>
              </a:spcAft>
              <a:buClr>
                <a:srgbClr val="F7F9FC"/>
              </a:buClr>
              <a:buSzPts val="1400"/>
              <a:buChar char="○"/>
              <a:defRPr>
                <a:solidFill>
                  <a:srgbClr val="F7F9FC"/>
                </a:solidFill>
              </a:defRPr>
            </a:lvl8pPr>
            <a:lvl9pPr marL="4114800" lvl="8" indent="-317500">
              <a:spcBef>
                <a:spcPts val="1600"/>
              </a:spcBef>
              <a:spcAft>
                <a:spcPts val="1600"/>
              </a:spcAft>
              <a:buClr>
                <a:srgbClr val="F7F9FC"/>
              </a:buClr>
              <a:buSzPts val="1400"/>
              <a:buChar char="■"/>
              <a:defRPr>
                <a:solidFill>
                  <a:srgbClr val="F7F9FC"/>
                </a:solidFill>
              </a:defRPr>
            </a:lvl9pPr>
          </a:lstStyle>
          <a:p>
            <a:endParaRPr/>
          </a:p>
        </p:txBody>
      </p:sp>
      <p:sp>
        <p:nvSpPr>
          <p:cNvPr id="23" name="Google Shape;23;p4"/>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a:off x="4132350" y="1209750"/>
            <a:ext cx="879300" cy="0"/>
          </a:xfrm>
          <a:prstGeom prst="straightConnector1">
            <a:avLst/>
          </a:prstGeom>
          <a:noFill/>
          <a:ln w="19050" cap="flat" cmpd="sng">
            <a:solidFill>
              <a:srgbClr val="DFCFE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637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3" name="Google Shape;33;p6"/>
          <p:cNvCxnSpPr/>
          <p:nvPr/>
        </p:nvCxnSpPr>
        <p:spPr>
          <a:xfrm>
            <a:off x="3166050" y="1210625"/>
            <a:ext cx="2811900" cy="0"/>
          </a:xfrm>
          <a:prstGeom prst="straightConnector1">
            <a:avLst/>
          </a:prstGeom>
          <a:noFill/>
          <a:ln w="19050" cap="flat" cmpd="sng">
            <a:solidFill>
              <a:srgbClr val="DFCFE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6" name="Google Shape;46;p9"/>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sz="600"/>
            </a:lvl1pPr>
            <a:lvl2pPr lvl="1">
              <a:buNone/>
              <a:defRPr sz="600"/>
            </a:lvl2pPr>
            <a:lvl3pPr lvl="2">
              <a:buNone/>
              <a:defRPr sz="600"/>
            </a:lvl3pPr>
            <a:lvl4pPr lvl="3">
              <a:buNone/>
              <a:defRPr sz="600"/>
            </a:lvl4pPr>
            <a:lvl5pPr lvl="4">
              <a:buNone/>
              <a:defRPr sz="600"/>
            </a:lvl5pPr>
            <a:lvl6pPr lvl="5">
              <a:buNone/>
              <a:defRPr sz="600"/>
            </a:lvl6pPr>
            <a:lvl7pPr lvl="6">
              <a:buNone/>
              <a:defRPr sz="600"/>
            </a:lvl7pPr>
            <a:lvl8pPr lvl="7">
              <a:buNone/>
              <a:defRPr sz="600"/>
            </a:lvl8pPr>
            <a:lvl9pPr lvl="8">
              <a:buNone/>
              <a:defRPr sz="6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BE29F9"/>
            </a:gs>
            <a:gs pos="45000">
              <a:srgbClr val="7C15A7"/>
            </a:gs>
            <a:gs pos="100000">
              <a:srgbClr val="390054"/>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379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800"/>
              <a:buFont typeface="Roboto"/>
              <a:buNone/>
              <a:defRPr sz="2800">
                <a:solidFill>
                  <a:srgbClr val="FFFFFF"/>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64663"/>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marL="914400" lvl="1"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8" name="Google Shape;8;p1"/>
          <p:cNvPicPr preferRelativeResize="0"/>
          <p:nvPr/>
        </p:nvPicPr>
        <p:blipFill>
          <a:blip r:embed="rId13">
            <a:alphaModFix/>
          </a:blip>
          <a:stretch>
            <a:fillRect/>
          </a:stretch>
        </p:blipFill>
        <p:spPr>
          <a:xfrm>
            <a:off x="184825" y="136603"/>
            <a:ext cx="1411251" cy="365625"/>
          </a:xfrm>
          <a:prstGeom prst="rect">
            <a:avLst/>
          </a:prstGeom>
          <a:noFill/>
          <a:ln>
            <a:noFill/>
          </a:ln>
        </p:spPr>
      </p:pic>
      <p:pic>
        <p:nvPicPr>
          <p:cNvPr id="9" name="Google Shape;9;p1"/>
          <p:cNvPicPr preferRelativeResize="0"/>
          <p:nvPr/>
        </p:nvPicPr>
        <p:blipFill>
          <a:blip r:embed="rId14">
            <a:alphaModFix/>
          </a:blip>
          <a:stretch>
            <a:fillRect/>
          </a:stretch>
        </p:blipFill>
        <p:spPr>
          <a:xfrm>
            <a:off x="184825" y="4842176"/>
            <a:ext cx="126875" cy="187749"/>
          </a:xfrm>
          <a:prstGeom prst="rect">
            <a:avLst/>
          </a:prstGeom>
          <a:noFill/>
          <a:ln>
            <a:noFill/>
          </a:ln>
        </p:spPr>
      </p:pic>
      <p:sp>
        <p:nvSpPr>
          <p:cNvPr id="10" name="Google Shape;10;p1"/>
          <p:cNvSpPr/>
          <p:nvPr/>
        </p:nvSpPr>
        <p:spPr>
          <a:xfrm flipH="1">
            <a:off x="-14095" y="-1501150"/>
            <a:ext cx="9172170" cy="1818126"/>
          </a:xfrm>
          <a:prstGeom prst="flowChartDocument">
            <a:avLst/>
          </a:prstGeom>
          <a:gradFill>
            <a:gsLst>
              <a:gs pos="0">
                <a:srgbClr val="E6E8EB"/>
              </a:gs>
              <a:gs pos="34000">
                <a:srgbClr val="F3F4F5"/>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rot="10800000">
            <a:off x="6580179" y="4809714"/>
            <a:ext cx="3823848" cy="1689336"/>
          </a:xfrm>
          <a:prstGeom prst="flowChartDocument">
            <a:avLst/>
          </a:prstGeom>
          <a:gradFill>
            <a:gsLst>
              <a:gs pos="0">
                <a:srgbClr val="F3F3FA"/>
              </a:gs>
              <a:gs pos="89000">
                <a:srgbClr val="F9F9FD"/>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sldNum" idx="12"/>
          </p:nvPr>
        </p:nvSpPr>
        <p:spPr>
          <a:xfrm>
            <a:off x="8516833" y="4809717"/>
            <a:ext cx="548700" cy="393600"/>
          </a:xfrm>
          <a:prstGeom prst="rect">
            <a:avLst/>
          </a:prstGeom>
          <a:noFill/>
          <a:ln>
            <a:noFill/>
          </a:ln>
        </p:spPr>
        <p:txBody>
          <a:bodyPr spcFirstLastPara="1" wrap="square" lIns="91425" tIns="91425" rIns="91425" bIns="91425" anchor="ctr" anchorCtr="0">
            <a:noAutofit/>
          </a:bodyPr>
          <a:lstStyle>
            <a:lvl1pPr lvl="0" algn="r">
              <a:buNone/>
              <a:defRPr sz="800">
                <a:solidFill>
                  <a:srgbClr val="BE29F9"/>
                </a:solidFill>
              </a:defRPr>
            </a:lvl1pPr>
            <a:lvl2pPr lvl="1" algn="r">
              <a:buNone/>
              <a:defRPr sz="800">
                <a:solidFill>
                  <a:srgbClr val="BE29F9"/>
                </a:solidFill>
              </a:defRPr>
            </a:lvl2pPr>
            <a:lvl3pPr lvl="2" algn="r">
              <a:buNone/>
              <a:defRPr sz="800">
                <a:solidFill>
                  <a:srgbClr val="BE29F9"/>
                </a:solidFill>
              </a:defRPr>
            </a:lvl3pPr>
            <a:lvl4pPr lvl="3" algn="r">
              <a:buNone/>
              <a:defRPr sz="800">
                <a:solidFill>
                  <a:srgbClr val="BE29F9"/>
                </a:solidFill>
              </a:defRPr>
            </a:lvl4pPr>
            <a:lvl5pPr lvl="4" algn="r">
              <a:buNone/>
              <a:defRPr sz="800">
                <a:solidFill>
                  <a:srgbClr val="BE29F9"/>
                </a:solidFill>
              </a:defRPr>
            </a:lvl5pPr>
            <a:lvl6pPr lvl="5" algn="r">
              <a:buNone/>
              <a:defRPr sz="800">
                <a:solidFill>
                  <a:srgbClr val="BE29F9"/>
                </a:solidFill>
              </a:defRPr>
            </a:lvl6pPr>
            <a:lvl7pPr lvl="6" algn="r">
              <a:buNone/>
              <a:defRPr sz="800">
                <a:solidFill>
                  <a:srgbClr val="BE29F9"/>
                </a:solidFill>
              </a:defRPr>
            </a:lvl7pPr>
            <a:lvl8pPr lvl="7" algn="r">
              <a:buNone/>
              <a:defRPr sz="800">
                <a:solidFill>
                  <a:srgbClr val="BE29F9"/>
                </a:solidFill>
              </a:defRPr>
            </a:lvl8pPr>
            <a:lvl9pPr lvl="8" algn="r">
              <a:buNone/>
              <a:defRPr sz="800">
                <a:solidFill>
                  <a:srgbClr val="BE29F9"/>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14"/>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5" name="Google Shape;83;p14">
            <a:extLst>
              <a:ext uri="{FF2B5EF4-FFF2-40B4-BE49-F238E27FC236}">
                <a16:creationId xmlns:a16="http://schemas.microsoft.com/office/drawing/2014/main" id="{69AD7315-B7A3-4A9D-9C40-C7267EBE3FBC}"/>
              </a:ext>
            </a:extLst>
          </p:cNvPr>
          <p:cNvSpPr txBox="1">
            <a:spLocks noGrp="1"/>
          </p:cNvSpPr>
          <p:nvPr>
            <p:ph type="ctrTitle"/>
          </p:nvPr>
        </p:nvSpPr>
        <p:spPr>
          <a:xfrm>
            <a:off x="269483" y="1545431"/>
            <a:ext cx="8521700" cy="2052637"/>
          </a:xfrm>
          <a:prstGeom prst="rect">
            <a:avLst/>
          </a:prstGeom>
        </p:spPr>
        <p:txBody>
          <a:bodyPr spcFirstLastPara="1" wrap="square" lIns="91425" tIns="91425" rIns="91425" bIns="91425" anchor="t" anchorCtr="0">
            <a:noAutofit/>
          </a:bodyPr>
          <a:lstStyle/>
          <a:p>
            <a:r>
              <a:rPr lang="en-IN" b="1" dirty="0"/>
              <a:t>INTRODUCTION TO</a:t>
            </a:r>
            <a:br>
              <a:rPr lang="en-IN" b="1" dirty="0"/>
            </a:br>
            <a:r>
              <a:rPr lang="en-IN" b="1" dirty="0"/>
              <a:t>SDLC MODELS</a:t>
            </a:r>
            <a:br>
              <a:rPr lang="en-IN" dirty="0"/>
            </a:b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2B96D2-89B0-48EF-A758-13792E4AAE24}"/>
              </a:ext>
            </a:extLst>
          </p:cNvPr>
          <p:cNvSpPr>
            <a:spLocks noGrp="1"/>
          </p:cNvSpPr>
          <p:nvPr>
            <p:ph type="body" idx="1"/>
          </p:nvPr>
        </p:nvSpPr>
        <p:spPr>
          <a:xfrm>
            <a:off x="311700" y="1137073"/>
            <a:ext cx="8520600" cy="3416400"/>
          </a:xfrm>
        </p:spPr>
        <p:txBody>
          <a:bodyPr/>
          <a:lstStyle/>
          <a:p>
            <a:r>
              <a:rPr lang="en-IN" b="1" dirty="0"/>
              <a:t>PROS:</a:t>
            </a:r>
          </a:p>
          <a:p>
            <a:pPr lvl="1"/>
            <a:r>
              <a:rPr lang="en-US" sz="1600" dirty="0"/>
              <a:t>Simple and easy to understand and use.</a:t>
            </a:r>
          </a:p>
          <a:p>
            <a:pPr lvl="1"/>
            <a:r>
              <a:rPr lang="en-IN" sz="1600" dirty="0"/>
              <a:t>Clearly defined stages.</a:t>
            </a:r>
          </a:p>
          <a:p>
            <a:pPr lvl="1"/>
            <a:r>
              <a:rPr lang="en-US" sz="1600" dirty="0"/>
              <a:t>Phases are processed and completed one at a time</a:t>
            </a:r>
            <a:r>
              <a:rPr lang="en-US" dirty="0"/>
              <a:t>.</a:t>
            </a:r>
          </a:p>
          <a:p>
            <a:pPr marL="114300" indent="0">
              <a:buNone/>
            </a:pPr>
            <a:endParaRPr lang="en-IN" dirty="0"/>
          </a:p>
        </p:txBody>
      </p:sp>
      <p:sp>
        <p:nvSpPr>
          <p:cNvPr id="4" name="Slide Number Placeholder 3">
            <a:extLst>
              <a:ext uri="{FF2B5EF4-FFF2-40B4-BE49-F238E27FC236}">
                <a16:creationId xmlns:a16="http://schemas.microsoft.com/office/drawing/2014/main" id="{4A0D7989-7F04-4242-9642-5CF63E175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EDC51418-F857-4B3D-AB5E-E20BBBD9AE33}"/>
              </a:ext>
            </a:extLst>
          </p:cNvPr>
          <p:cNvPicPr>
            <a:picLocks noChangeAspect="1"/>
          </p:cNvPicPr>
          <p:nvPr/>
        </p:nvPicPr>
        <p:blipFill>
          <a:blip r:embed="rId2"/>
          <a:stretch>
            <a:fillRect/>
          </a:stretch>
        </p:blipFill>
        <p:spPr>
          <a:xfrm>
            <a:off x="5411097" y="791425"/>
            <a:ext cx="3231709" cy="1859441"/>
          </a:xfrm>
          <a:prstGeom prst="rect">
            <a:avLst/>
          </a:prstGeom>
        </p:spPr>
      </p:pic>
    </p:spTree>
    <p:extLst>
      <p:ext uri="{BB962C8B-B14F-4D97-AF65-F5344CB8AC3E}">
        <p14:creationId xmlns:p14="http://schemas.microsoft.com/office/powerpoint/2010/main" val="75138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6AFF-BF7E-4D0A-BFB0-5E5943D5F051}"/>
              </a:ext>
            </a:extLst>
          </p:cNvPr>
          <p:cNvSpPr>
            <a:spLocks noGrp="1"/>
          </p:cNvSpPr>
          <p:nvPr>
            <p:ph type="title"/>
          </p:nvPr>
        </p:nvSpPr>
        <p:spPr/>
        <p:txBody>
          <a:bodyPr/>
          <a:lstStyle/>
          <a:p>
            <a:r>
              <a:rPr lang="en-IN" b="1" dirty="0"/>
              <a:t>DRAWBACKS IN WATERFALL </a:t>
            </a:r>
          </a:p>
        </p:txBody>
      </p:sp>
      <p:sp>
        <p:nvSpPr>
          <p:cNvPr id="3" name="Text Placeholder 2">
            <a:extLst>
              <a:ext uri="{FF2B5EF4-FFF2-40B4-BE49-F238E27FC236}">
                <a16:creationId xmlns:a16="http://schemas.microsoft.com/office/drawing/2014/main" id="{6D11151E-46FD-46D2-8B6D-DA3DFB5F011A}"/>
              </a:ext>
            </a:extLst>
          </p:cNvPr>
          <p:cNvSpPr>
            <a:spLocks noGrp="1"/>
          </p:cNvSpPr>
          <p:nvPr>
            <p:ph type="body" idx="1"/>
          </p:nvPr>
        </p:nvSpPr>
        <p:spPr/>
        <p:txBody>
          <a:bodyPr/>
          <a:lstStyle/>
          <a:p>
            <a:r>
              <a:rPr lang="en-US" dirty="0"/>
              <a:t>Once the first phase is completed and next phase has started then there is no way to going back on the previous phase. This is one of the issues to the failure of the waterfall model.</a:t>
            </a:r>
          </a:p>
          <a:p>
            <a:endParaRPr lang="en-US" dirty="0"/>
          </a:p>
          <a:p>
            <a:r>
              <a:rPr lang="en-US" dirty="0"/>
              <a:t>The waterfall model assumes that all the customer requirements can be completely and correctly defined at the beginning of the project, but actually if the customer is not satisfied with the delivered product then adding changes to the product can be costly and difficult to implement.</a:t>
            </a:r>
          </a:p>
        </p:txBody>
      </p:sp>
      <p:sp>
        <p:nvSpPr>
          <p:cNvPr id="4" name="Slide Number Placeholder 3">
            <a:extLst>
              <a:ext uri="{FF2B5EF4-FFF2-40B4-BE49-F238E27FC236}">
                <a16:creationId xmlns:a16="http://schemas.microsoft.com/office/drawing/2014/main" id="{1F07A9E2-89DC-44D5-B64A-159A63EDB6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97925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2C1E-BA82-4C37-AC46-8064839820F5}"/>
              </a:ext>
            </a:extLst>
          </p:cNvPr>
          <p:cNvSpPr>
            <a:spLocks noGrp="1"/>
          </p:cNvSpPr>
          <p:nvPr>
            <p:ph type="title"/>
          </p:nvPr>
        </p:nvSpPr>
        <p:spPr>
          <a:xfrm>
            <a:off x="2575430" y="368085"/>
            <a:ext cx="2808000" cy="755700"/>
          </a:xfrm>
        </p:spPr>
        <p:txBody>
          <a:bodyPr/>
          <a:lstStyle/>
          <a:p>
            <a:r>
              <a:rPr lang="en-IN" b="1" dirty="0"/>
              <a:t>ITERATIVE MODEL</a:t>
            </a:r>
            <a:endParaRPr lang="en-IN" dirty="0"/>
          </a:p>
        </p:txBody>
      </p:sp>
      <p:sp>
        <p:nvSpPr>
          <p:cNvPr id="6" name="Text Placeholder 5">
            <a:extLst>
              <a:ext uri="{FF2B5EF4-FFF2-40B4-BE49-F238E27FC236}">
                <a16:creationId xmlns:a16="http://schemas.microsoft.com/office/drawing/2014/main" id="{DDA34585-3EDE-4E30-99AD-2614AB32283D}"/>
              </a:ext>
            </a:extLst>
          </p:cNvPr>
          <p:cNvSpPr>
            <a:spLocks noGrp="1"/>
          </p:cNvSpPr>
          <p:nvPr>
            <p:ph type="body" idx="1"/>
          </p:nvPr>
        </p:nvSpPr>
        <p:spPr>
          <a:xfrm>
            <a:off x="5383430" y="1123785"/>
            <a:ext cx="3448870" cy="3586437"/>
          </a:xfrm>
        </p:spPr>
        <p:txBody>
          <a:bodyPr/>
          <a:lstStyle/>
          <a:p>
            <a:r>
              <a:rPr lang="en-US" sz="1600" dirty="0"/>
              <a:t>Iterative development occurs when groups of features are specified, designed, built, and tested together in a series of cycles, often of a fixed duration.</a:t>
            </a:r>
          </a:p>
          <a:p>
            <a:pPr marL="152400" indent="0">
              <a:buNone/>
            </a:pPr>
            <a:endParaRPr lang="en-US" sz="1600" dirty="0"/>
          </a:p>
          <a:p>
            <a:r>
              <a:rPr lang="en-US" sz="1600" dirty="0"/>
              <a:t>Iterations may involve changes to features developed in earlier iterations, along with changes in project scope. </a:t>
            </a:r>
            <a:endParaRPr lang="en-IN" sz="1600" dirty="0"/>
          </a:p>
        </p:txBody>
      </p:sp>
      <p:sp>
        <p:nvSpPr>
          <p:cNvPr id="4" name="Slide Number Placeholder 3">
            <a:extLst>
              <a:ext uri="{FF2B5EF4-FFF2-40B4-BE49-F238E27FC236}">
                <a16:creationId xmlns:a16="http://schemas.microsoft.com/office/drawing/2014/main" id="{7C8294AF-2F3B-4B8A-A763-A0A2BD586B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EB1C3516-FB4B-4556-9B9C-C089607E8724}"/>
              </a:ext>
            </a:extLst>
          </p:cNvPr>
          <p:cNvPicPr>
            <a:picLocks noChangeAspect="1"/>
          </p:cNvPicPr>
          <p:nvPr/>
        </p:nvPicPr>
        <p:blipFill>
          <a:blip r:embed="rId2"/>
          <a:stretch>
            <a:fillRect/>
          </a:stretch>
        </p:blipFill>
        <p:spPr>
          <a:xfrm>
            <a:off x="88628" y="1309878"/>
            <a:ext cx="5294802" cy="2523744"/>
          </a:xfrm>
          <a:prstGeom prst="rect">
            <a:avLst/>
          </a:prstGeom>
        </p:spPr>
      </p:pic>
    </p:spTree>
    <p:extLst>
      <p:ext uri="{BB962C8B-B14F-4D97-AF65-F5344CB8AC3E}">
        <p14:creationId xmlns:p14="http://schemas.microsoft.com/office/powerpoint/2010/main" val="3446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dissolve">
                                      <p:cBhvr>
                                        <p:cTn id="11" dur="1000"/>
                                        <p:tgtEl>
                                          <p:spTgt spid="6">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1000"/>
                                        <p:tgtEl>
                                          <p:spTgt spid="6">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A409-B3BD-4346-888C-3D84A77178A4}"/>
              </a:ext>
            </a:extLst>
          </p:cNvPr>
          <p:cNvSpPr>
            <a:spLocks noGrp="1"/>
          </p:cNvSpPr>
          <p:nvPr>
            <p:ph type="title"/>
          </p:nvPr>
        </p:nvSpPr>
        <p:spPr/>
        <p:txBody>
          <a:bodyPr/>
          <a:lstStyle/>
          <a:p>
            <a:r>
              <a:rPr lang="en-IN" b="1" dirty="0"/>
              <a:t>EXAMPLE</a:t>
            </a:r>
            <a:br>
              <a:rPr lang="en-IN" dirty="0"/>
            </a:br>
            <a:endParaRPr lang="en-IN" dirty="0"/>
          </a:p>
        </p:txBody>
      </p:sp>
      <p:sp>
        <p:nvSpPr>
          <p:cNvPr id="3" name="Text Placeholder 2">
            <a:extLst>
              <a:ext uri="{FF2B5EF4-FFF2-40B4-BE49-F238E27FC236}">
                <a16:creationId xmlns:a16="http://schemas.microsoft.com/office/drawing/2014/main" id="{6EED7F0F-0E13-47B8-9A58-AC573A8F910D}"/>
              </a:ext>
            </a:extLst>
          </p:cNvPr>
          <p:cNvSpPr>
            <a:spLocks noGrp="1"/>
          </p:cNvSpPr>
          <p:nvPr>
            <p:ph type="body" idx="1"/>
          </p:nvPr>
        </p:nvSpPr>
        <p:spPr>
          <a:xfrm>
            <a:off x="270583" y="1472521"/>
            <a:ext cx="8520600" cy="3533996"/>
          </a:xfrm>
        </p:spPr>
        <p:txBody>
          <a:bodyPr/>
          <a:lstStyle/>
          <a:p>
            <a:pPr marL="114300" indent="0">
              <a:buNone/>
            </a:pPr>
            <a:r>
              <a:rPr lang="en-IN" dirty="0"/>
              <a:t>         (Can be considered as 1</a:t>
            </a:r>
            <a:r>
              <a:rPr lang="en-IN" baseline="30000" dirty="0"/>
              <a:t>st</a:t>
            </a:r>
            <a:r>
              <a:rPr lang="en-IN" dirty="0"/>
              <a:t> phase)</a:t>
            </a:r>
          </a:p>
          <a:p>
            <a:r>
              <a:rPr lang="en-IN" dirty="0"/>
              <a:t>In bank-application we made a working app with some features and we will get a review from the customer and then deploying it in the ..</a:t>
            </a:r>
          </a:p>
          <a:p>
            <a:pPr marL="114300" indent="0">
              <a:buNone/>
            </a:pPr>
            <a:r>
              <a:rPr lang="en-IN" dirty="0"/>
              <a:t>          (2</a:t>
            </a:r>
            <a:r>
              <a:rPr lang="en-IN" baseline="30000" dirty="0"/>
              <a:t>nd</a:t>
            </a:r>
            <a:r>
              <a:rPr lang="en-IN" dirty="0"/>
              <a:t> Phase )</a:t>
            </a:r>
          </a:p>
          <a:p>
            <a:r>
              <a:rPr lang="en-IN" dirty="0"/>
              <a:t>Then, we added some new features in the application again and then deploying it and it goes on.</a:t>
            </a:r>
          </a:p>
          <a:p>
            <a:r>
              <a:rPr lang="en-IN" dirty="0"/>
              <a:t>So repetition goes on and it becomes iterative in nature.</a:t>
            </a:r>
          </a:p>
          <a:p>
            <a:endParaRPr lang="en-IN" dirty="0"/>
          </a:p>
          <a:p>
            <a:endParaRPr lang="en-IN" dirty="0"/>
          </a:p>
          <a:p>
            <a:pPr marL="114300" indent="0">
              <a:buNone/>
            </a:pPr>
            <a:r>
              <a:rPr lang="en-IN" dirty="0"/>
              <a:t> </a:t>
            </a:r>
          </a:p>
        </p:txBody>
      </p:sp>
      <p:sp>
        <p:nvSpPr>
          <p:cNvPr id="4" name="Slide Number Placeholder 3">
            <a:extLst>
              <a:ext uri="{FF2B5EF4-FFF2-40B4-BE49-F238E27FC236}">
                <a16:creationId xmlns:a16="http://schemas.microsoft.com/office/drawing/2014/main" id="{F8FF5CFB-0E73-44E6-A98B-27F48876D7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3371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1000"/>
                                        <p:tgtEl>
                                          <p:spTgt spid="3">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1000"/>
                                        <p:tgtEl>
                                          <p:spTgt spid="3">
                                            <p:txEl>
                                              <p:pRg st="2" end="2"/>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1000"/>
                                        <p:tgtEl>
                                          <p:spTgt spid="3">
                                            <p:txEl>
                                              <p:pRg st="3" end="3"/>
                                            </p:txEl>
                                          </p:spTgt>
                                        </p:tgtEl>
                                      </p:cBhvr>
                                    </p:animEffec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1000"/>
                                        <p:tgtEl>
                                          <p:spTgt spid="3">
                                            <p:txEl>
                                              <p:pRg st="4" end="4"/>
                                            </p:txEl>
                                          </p:spTgt>
                                        </p:tgtEl>
                                      </p:cBhvr>
                                    </p:animEffect>
                                  </p:childTnLst>
                                </p:cTn>
                              </p:par>
                            </p:childTnLst>
                          </p:cTn>
                        </p:par>
                        <p:par>
                          <p:cTn id="28" fill="hold">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077E4D-2AA7-4F20-8FC2-D4FF0CBE4E22}"/>
              </a:ext>
            </a:extLst>
          </p:cNvPr>
          <p:cNvSpPr>
            <a:spLocks noGrp="1"/>
          </p:cNvSpPr>
          <p:nvPr>
            <p:ph type="body" idx="1"/>
          </p:nvPr>
        </p:nvSpPr>
        <p:spPr>
          <a:xfrm>
            <a:off x="270583" y="1009482"/>
            <a:ext cx="8520600" cy="3416400"/>
          </a:xfrm>
        </p:spPr>
        <p:txBody>
          <a:bodyPr/>
          <a:lstStyle/>
          <a:p>
            <a:r>
              <a:rPr lang="en-IN" b="1" dirty="0"/>
              <a:t>ADVANTAGES:</a:t>
            </a:r>
          </a:p>
          <a:p>
            <a:pPr lvl="1"/>
            <a:r>
              <a:rPr lang="en-US" sz="1600" dirty="0"/>
              <a:t>More flexible – less costly to change scope and requirements.</a:t>
            </a:r>
          </a:p>
          <a:p>
            <a:pPr lvl="1"/>
            <a:r>
              <a:rPr lang="en-US" sz="1600" dirty="0"/>
              <a:t>Easier to test and debug during a smaller iteration.</a:t>
            </a:r>
          </a:p>
          <a:p>
            <a:pPr lvl="1"/>
            <a:r>
              <a:rPr lang="en-US" sz="1600" dirty="0"/>
              <a:t>Each iteration is an easily managed milestone</a:t>
            </a:r>
          </a:p>
          <a:p>
            <a:r>
              <a:rPr lang="en-US" sz="2000" b="1" dirty="0"/>
              <a:t>DISADVANTAGES:</a:t>
            </a:r>
          </a:p>
          <a:p>
            <a:pPr lvl="1"/>
            <a:r>
              <a:rPr lang="en-US" sz="1600" dirty="0"/>
              <a:t>More time is required as when we are deploying the software we need to get it reviewed by the customer that whether any changes may be required or not.</a:t>
            </a:r>
          </a:p>
          <a:p>
            <a:pPr lvl="1"/>
            <a:endParaRPr lang="en-US" sz="1600" dirty="0"/>
          </a:p>
          <a:p>
            <a:endParaRPr lang="en-IN" dirty="0"/>
          </a:p>
        </p:txBody>
      </p:sp>
      <p:sp>
        <p:nvSpPr>
          <p:cNvPr id="4" name="Slide Number Placeholder 3">
            <a:extLst>
              <a:ext uri="{FF2B5EF4-FFF2-40B4-BE49-F238E27FC236}">
                <a16:creationId xmlns:a16="http://schemas.microsoft.com/office/drawing/2014/main" id="{FF5BD685-A457-4688-826A-08217D384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4141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A9B3-71F3-4835-B41A-1BF970BFF4CB}"/>
              </a:ext>
            </a:extLst>
          </p:cNvPr>
          <p:cNvSpPr>
            <a:spLocks noGrp="1"/>
          </p:cNvSpPr>
          <p:nvPr>
            <p:ph type="title"/>
          </p:nvPr>
        </p:nvSpPr>
        <p:spPr/>
        <p:txBody>
          <a:bodyPr/>
          <a:lstStyle/>
          <a:p>
            <a:r>
              <a:rPr lang="en-IN" b="1" dirty="0"/>
              <a:t>INCREMENTAL MODEL</a:t>
            </a:r>
            <a:endParaRPr lang="en-IN" dirty="0"/>
          </a:p>
        </p:txBody>
      </p:sp>
      <p:sp>
        <p:nvSpPr>
          <p:cNvPr id="3" name="Text Placeholder 2">
            <a:extLst>
              <a:ext uri="{FF2B5EF4-FFF2-40B4-BE49-F238E27FC236}">
                <a16:creationId xmlns:a16="http://schemas.microsoft.com/office/drawing/2014/main" id="{674648BD-149A-4EE4-9FF1-1657A348D980}"/>
              </a:ext>
            </a:extLst>
          </p:cNvPr>
          <p:cNvSpPr>
            <a:spLocks noGrp="1"/>
          </p:cNvSpPr>
          <p:nvPr>
            <p:ph type="body" idx="1"/>
          </p:nvPr>
        </p:nvSpPr>
        <p:spPr>
          <a:xfrm>
            <a:off x="270583" y="1286167"/>
            <a:ext cx="8520600" cy="3416400"/>
          </a:xfrm>
        </p:spPr>
        <p:txBody>
          <a:bodyPr/>
          <a:lstStyle/>
          <a:p>
            <a:r>
              <a:rPr lang="en-US" sz="1600" dirty="0"/>
              <a:t>Incremental Model is a process of software development where requirements are broken down into multiple modules of software development cycle.(System will be delivered in parts.)</a:t>
            </a:r>
          </a:p>
          <a:p>
            <a:pPr marL="114300" indent="0">
              <a:buNone/>
            </a:pPr>
            <a:endParaRPr lang="en-US" sz="1600" b="1" dirty="0"/>
          </a:p>
          <a:p>
            <a:r>
              <a:rPr lang="en-US" sz="1600" b="1" dirty="0"/>
              <a:t>Requirement: </a:t>
            </a:r>
          </a:p>
          <a:p>
            <a:pPr lvl="1"/>
            <a:r>
              <a:rPr lang="en-US" sz="1600" dirty="0"/>
              <a:t>Client knows about the full requirements.</a:t>
            </a:r>
          </a:p>
          <a:p>
            <a:pPr lvl="1"/>
            <a:r>
              <a:rPr lang="en-US" sz="1600" dirty="0"/>
              <a:t>Customer does not have to wait for the project.</a:t>
            </a:r>
          </a:p>
          <a:p>
            <a:endParaRPr lang="en-IN" dirty="0"/>
          </a:p>
        </p:txBody>
      </p:sp>
      <p:sp>
        <p:nvSpPr>
          <p:cNvPr id="4" name="Slide Number Placeholder 3">
            <a:extLst>
              <a:ext uri="{FF2B5EF4-FFF2-40B4-BE49-F238E27FC236}">
                <a16:creationId xmlns:a16="http://schemas.microsoft.com/office/drawing/2014/main" id="{0CC96661-5F13-4B03-A2CA-DE9F9474C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B980F841-8591-4FC2-9693-733FA1C35917}"/>
              </a:ext>
            </a:extLst>
          </p:cNvPr>
          <p:cNvPicPr>
            <a:picLocks noChangeAspect="1"/>
          </p:cNvPicPr>
          <p:nvPr/>
        </p:nvPicPr>
        <p:blipFill rotWithShape="1">
          <a:blip r:embed="rId2"/>
          <a:srcRect b="6472"/>
          <a:stretch/>
        </p:blipFill>
        <p:spPr>
          <a:xfrm>
            <a:off x="5568022" y="2094852"/>
            <a:ext cx="3575978" cy="2083743"/>
          </a:xfrm>
          <a:prstGeom prst="rect">
            <a:avLst/>
          </a:prstGeom>
        </p:spPr>
      </p:pic>
    </p:spTree>
    <p:extLst>
      <p:ext uri="{BB962C8B-B14F-4D97-AF65-F5344CB8AC3E}">
        <p14:creationId xmlns:p14="http://schemas.microsoft.com/office/powerpoint/2010/main" val="30762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E660-66D4-4B3E-8101-F1C42D41E98D}"/>
              </a:ext>
            </a:extLst>
          </p:cNvPr>
          <p:cNvSpPr>
            <a:spLocks noGrp="1"/>
          </p:cNvSpPr>
          <p:nvPr>
            <p:ph type="title"/>
          </p:nvPr>
        </p:nvSpPr>
        <p:spPr/>
        <p:txBody>
          <a:bodyPr/>
          <a:lstStyle/>
          <a:p>
            <a:r>
              <a:rPr lang="en-IN" b="1" dirty="0"/>
              <a:t>EXAMPLE</a:t>
            </a:r>
          </a:p>
        </p:txBody>
      </p:sp>
      <p:sp>
        <p:nvSpPr>
          <p:cNvPr id="3" name="Text Placeholder 2">
            <a:extLst>
              <a:ext uri="{FF2B5EF4-FFF2-40B4-BE49-F238E27FC236}">
                <a16:creationId xmlns:a16="http://schemas.microsoft.com/office/drawing/2014/main" id="{1E987A40-7ABD-41AD-B286-966D179407B6}"/>
              </a:ext>
            </a:extLst>
          </p:cNvPr>
          <p:cNvSpPr>
            <a:spLocks noGrp="1"/>
          </p:cNvSpPr>
          <p:nvPr>
            <p:ph type="body" idx="1"/>
          </p:nvPr>
        </p:nvSpPr>
        <p:spPr/>
        <p:txBody>
          <a:bodyPr/>
          <a:lstStyle/>
          <a:p>
            <a:r>
              <a:rPr lang="en-IN" dirty="0"/>
              <a:t>If the customer says this month we need 5 features implemented in the bank application. Then we will read the requirements for only 5 features ,we will analyse and test those features and implement them .</a:t>
            </a:r>
          </a:p>
          <a:p>
            <a:r>
              <a:rPr lang="en-IN" dirty="0"/>
              <a:t>Next month, we will take another 5 new features to analyse and test.</a:t>
            </a:r>
          </a:p>
          <a:p>
            <a:r>
              <a:rPr lang="en-IN" dirty="0"/>
              <a:t>In 1st month it gets 5 features and in 2nd month it gets 10 features.</a:t>
            </a:r>
          </a:p>
          <a:p>
            <a:r>
              <a:rPr lang="en-IN" dirty="0"/>
              <a:t>So, the software slowly grows incrementally by a few pieces every month.</a:t>
            </a:r>
          </a:p>
          <a:p>
            <a:endParaRPr lang="en-IN" dirty="0"/>
          </a:p>
        </p:txBody>
      </p:sp>
      <p:sp>
        <p:nvSpPr>
          <p:cNvPr id="4" name="Slide Number Placeholder 3">
            <a:extLst>
              <a:ext uri="{FF2B5EF4-FFF2-40B4-BE49-F238E27FC236}">
                <a16:creationId xmlns:a16="http://schemas.microsoft.com/office/drawing/2014/main" id="{118ABB5C-0DBC-48F5-ADD4-918BFA6052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40047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1000"/>
                                        <p:tgtEl>
                                          <p:spTgt spid="3">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1000"/>
                                        <p:tgtEl>
                                          <p:spTgt spid="3">
                                            <p:txEl>
                                              <p:pRg st="2" end="2"/>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2A3BF4-F3E6-4420-8300-C9AC3F6A723F}"/>
              </a:ext>
            </a:extLst>
          </p:cNvPr>
          <p:cNvSpPr>
            <a:spLocks noGrp="1"/>
          </p:cNvSpPr>
          <p:nvPr>
            <p:ph type="body" idx="1"/>
          </p:nvPr>
        </p:nvSpPr>
        <p:spPr>
          <a:xfrm>
            <a:off x="311700" y="1094542"/>
            <a:ext cx="8520600" cy="3416400"/>
          </a:xfrm>
        </p:spPr>
        <p:txBody>
          <a:bodyPr/>
          <a:lstStyle/>
          <a:p>
            <a:r>
              <a:rPr lang="en-IN" b="1" dirty="0"/>
              <a:t>ADVANTAGES:</a:t>
            </a:r>
          </a:p>
          <a:p>
            <a:pPr lvl="1"/>
            <a:r>
              <a:rPr lang="en-IN" sz="1600" dirty="0"/>
              <a:t>The software will be generated quickly during the software life cycle.</a:t>
            </a:r>
          </a:p>
          <a:p>
            <a:pPr lvl="1"/>
            <a:r>
              <a:rPr lang="en-US" sz="1600" dirty="0"/>
              <a:t>Throughout the development stages changes can be done</a:t>
            </a:r>
          </a:p>
          <a:p>
            <a:pPr lvl="1"/>
            <a:r>
              <a:rPr lang="en-US" sz="1600" dirty="0"/>
              <a:t>This model is less costly compared to others</a:t>
            </a:r>
          </a:p>
          <a:p>
            <a:r>
              <a:rPr lang="en-US" b="1" dirty="0"/>
              <a:t>DISADVANTAGES:</a:t>
            </a:r>
          </a:p>
          <a:p>
            <a:pPr lvl="1"/>
            <a:r>
              <a:rPr lang="en-US" sz="1600" dirty="0"/>
              <a:t>It requires a good planning designing</a:t>
            </a:r>
          </a:p>
          <a:p>
            <a:pPr lvl="1"/>
            <a:r>
              <a:rPr lang="en-US" sz="1600" dirty="0"/>
              <a:t>Problems might cause due to system architecture as such not all requirements collected up front for the entire software lifecycle.</a:t>
            </a:r>
            <a:endParaRPr lang="en-IN" sz="1600" b="1" dirty="0"/>
          </a:p>
          <a:p>
            <a:endParaRPr lang="en-IN" dirty="0"/>
          </a:p>
        </p:txBody>
      </p:sp>
      <p:sp>
        <p:nvSpPr>
          <p:cNvPr id="4" name="Slide Number Placeholder 3">
            <a:extLst>
              <a:ext uri="{FF2B5EF4-FFF2-40B4-BE49-F238E27FC236}">
                <a16:creationId xmlns:a16="http://schemas.microsoft.com/office/drawing/2014/main" id="{C626762A-6239-4DA3-89B4-E20B0E3B96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1812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1000"/>
                                        <p:tgtEl>
                                          <p:spTgt spid="3">
                                            <p:txEl>
                                              <p:pRg st="5" end="5"/>
                                            </p:txEl>
                                          </p:spTgt>
                                        </p:tgtEl>
                                      </p:cBhvr>
                                    </p:animEffect>
                                  </p:childTnLst>
                                </p:cTn>
                              </p:par>
                            </p:childTnLst>
                          </p:cTn>
                        </p:par>
                        <p:par>
                          <p:cTn id="28" fill="hold">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EBCC-93EB-4954-8182-6E742694057B}"/>
              </a:ext>
            </a:extLst>
          </p:cNvPr>
          <p:cNvSpPr>
            <a:spLocks noGrp="1"/>
          </p:cNvSpPr>
          <p:nvPr>
            <p:ph type="title"/>
          </p:nvPr>
        </p:nvSpPr>
        <p:spPr/>
        <p:txBody>
          <a:bodyPr/>
          <a:lstStyle/>
          <a:p>
            <a:r>
              <a:rPr lang="en-IN" b="1" dirty="0"/>
              <a:t>WATERFALL VS AGILE</a:t>
            </a:r>
          </a:p>
        </p:txBody>
      </p:sp>
      <p:sp>
        <p:nvSpPr>
          <p:cNvPr id="4" name="Slide Number Placeholder 3">
            <a:extLst>
              <a:ext uri="{FF2B5EF4-FFF2-40B4-BE49-F238E27FC236}">
                <a16:creationId xmlns:a16="http://schemas.microsoft.com/office/drawing/2014/main" id="{4D1CAAAF-660F-4664-AED1-7EE83E43E2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 name="Picture 9" descr="A screenshot of a computer screen&#10;&#10;Description automatically generated">
            <a:extLst>
              <a:ext uri="{FF2B5EF4-FFF2-40B4-BE49-F238E27FC236}">
                <a16:creationId xmlns:a16="http://schemas.microsoft.com/office/drawing/2014/main" id="{A6FE8C00-4B4F-4EB2-B524-4347A146D31E}"/>
              </a:ext>
            </a:extLst>
          </p:cNvPr>
          <p:cNvPicPr>
            <a:picLocks noChangeAspect="1"/>
          </p:cNvPicPr>
          <p:nvPr/>
        </p:nvPicPr>
        <p:blipFill rotWithShape="1">
          <a:blip r:embed="rId2"/>
          <a:srcRect l="22000" t="35549" r="48235" b="20927"/>
          <a:stretch/>
        </p:blipFill>
        <p:spPr>
          <a:xfrm>
            <a:off x="4980791" y="1341603"/>
            <a:ext cx="3733006" cy="3069032"/>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7F7B2C00-8EA6-49F1-B182-FDDEED8CC187}"/>
              </a:ext>
            </a:extLst>
          </p:cNvPr>
          <p:cNvPicPr>
            <a:picLocks noChangeAspect="1"/>
          </p:cNvPicPr>
          <p:nvPr/>
        </p:nvPicPr>
        <p:blipFill rotWithShape="1">
          <a:blip r:embed="rId3"/>
          <a:srcRect l="19647" t="37641" r="48823" b="23647"/>
          <a:stretch/>
        </p:blipFill>
        <p:spPr>
          <a:xfrm>
            <a:off x="311700" y="1376979"/>
            <a:ext cx="4236876" cy="3031777"/>
          </a:xfrm>
          <a:prstGeom prst="rect">
            <a:avLst/>
          </a:prstGeom>
        </p:spPr>
      </p:pic>
    </p:spTree>
    <p:extLst>
      <p:ext uri="{BB962C8B-B14F-4D97-AF65-F5344CB8AC3E}">
        <p14:creationId xmlns:p14="http://schemas.microsoft.com/office/powerpoint/2010/main" val="248287104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ADD3-5C85-40CB-B04F-21BC9334BC8D}"/>
              </a:ext>
            </a:extLst>
          </p:cNvPr>
          <p:cNvSpPr>
            <a:spLocks noGrp="1"/>
          </p:cNvSpPr>
          <p:nvPr>
            <p:ph type="title"/>
          </p:nvPr>
        </p:nvSpPr>
        <p:spPr/>
        <p:txBody>
          <a:bodyPr/>
          <a:lstStyle/>
          <a:p>
            <a:r>
              <a:rPr lang="en-IN" b="1" dirty="0"/>
              <a:t>AGILE MODEL</a:t>
            </a:r>
          </a:p>
        </p:txBody>
      </p:sp>
      <p:sp>
        <p:nvSpPr>
          <p:cNvPr id="3" name="Text Placeholder 2">
            <a:extLst>
              <a:ext uri="{FF2B5EF4-FFF2-40B4-BE49-F238E27FC236}">
                <a16:creationId xmlns:a16="http://schemas.microsoft.com/office/drawing/2014/main" id="{0384A1F8-46F8-47AF-B51D-8356330FE33B}"/>
              </a:ext>
            </a:extLst>
          </p:cNvPr>
          <p:cNvSpPr>
            <a:spLocks noGrp="1"/>
          </p:cNvSpPr>
          <p:nvPr>
            <p:ph type="body" idx="1"/>
          </p:nvPr>
        </p:nvSpPr>
        <p:spPr/>
        <p:txBody>
          <a:bodyPr/>
          <a:lstStyle/>
          <a:p>
            <a:r>
              <a:rPr lang="en-IN" dirty="0"/>
              <a:t>The term </a:t>
            </a:r>
            <a:r>
              <a:rPr lang="en-IN" b="1" dirty="0"/>
              <a:t>AGILE</a:t>
            </a:r>
            <a:r>
              <a:rPr lang="en-IN" dirty="0"/>
              <a:t> means the ability to respond to changes-</a:t>
            </a:r>
          </a:p>
          <a:p>
            <a:pPr marL="114300" indent="0">
              <a:buNone/>
            </a:pPr>
            <a:r>
              <a:rPr lang="en-IN" dirty="0"/>
              <a:t>      changes from requirements, technology, people.</a:t>
            </a:r>
          </a:p>
          <a:p>
            <a:r>
              <a:rPr lang="en-IN" dirty="0"/>
              <a:t>It is a iterative and a incremental process.</a:t>
            </a:r>
          </a:p>
          <a:p>
            <a:r>
              <a:rPr lang="en-IN" dirty="0"/>
              <a:t>Engineering actions are carried out by cross functional teams.</a:t>
            </a:r>
          </a:p>
          <a:p>
            <a:pPr marL="114300" indent="0">
              <a:buNone/>
            </a:pPr>
            <a:endParaRPr lang="en-IN" dirty="0"/>
          </a:p>
          <a:p>
            <a:endParaRPr lang="en-IN" dirty="0"/>
          </a:p>
        </p:txBody>
      </p:sp>
      <p:sp>
        <p:nvSpPr>
          <p:cNvPr id="4" name="Slide Number Placeholder 3">
            <a:extLst>
              <a:ext uri="{FF2B5EF4-FFF2-40B4-BE49-F238E27FC236}">
                <a16:creationId xmlns:a16="http://schemas.microsoft.com/office/drawing/2014/main" id="{0E829F66-6682-4A3F-B5E7-03455F327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descr="A screenshot of a computer screen&#10;&#10;Description automatically generated">
            <a:extLst>
              <a:ext uri="{FF2B5EF4-FFF2-40B4-BE49-F238E27FC236}">
                <a16:creationId xmlns:a16="http://schemas.microsoft.com/office/drawing/2014/main" id="{2C6C5610-51FD-4BD2-9563-4607ECC0CA9F}"/>
              </a:ext>
            </a:extLst>
          </p:cNvPr>
          <p:cNvPicPr>
            <a:picLocks noChangeAspect="1"/>
          </p:cNvPicPr>
          <p:nvPr/>
        </p:nvPicPr>
        <p:blipFill rotWithShape="1">
          <a:blip r:embed="rId2"/>
          <a:srcRect l="9186" t="30791" r="33721" b="32602"/>
          <a:stretch/>
        </p:blipFill>
        <p:spPr>
          <a:xfrm>
            <a:off x="1416052" y="2741153"/>
            <a:ext cx="6311895" cy="2275368"/>
          </a:xfrm>
          <a:prstGeom prst="rect">
            <a:avLst/>
          </a:prstGeom>
        </p:spPr>
      </p:pic>
    </p:spTree>
    <p:extLst>
      <p:ext uri="{BB962C8B-B14F-4D97-AF65-F5344CB8AC3E}">
        <p14:creationId xmlns:p14="http://schemas.microsoft.com/office/powerpoint/2010/main" val="31080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1000"/>
                                        <p:tgtEl>
                                          <p:spTgt spid="3">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1000"/>
                                        <p:tgtEl>
                                          <p:spTgt spid="3">
                                            <p:txEl>
                                              <p:pRg st="2" end="2"/>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1000"/>
                                        <p:tgtEl>
                                          <p:spTgt spid="3">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t>Overview</a:t>
            </a:r>
            <a:endParaRPr b="1" dirty="0"/>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A1D82AA2-8940-4A6E-BCD7-C7B333B580A1}"/>
              </a:ext>
            </a:extLst>
          </p:cNvPr>
          <p:cNvSpPr txBox="1"/>
          <p:nvPr/>
        </p:nvSpPr>
        <p:spPr>
          <a:xfrm>
            <a:off x="538716" y="1311349"/>
            <a:ext cx="7924800" cy="3631763"/>
          </a:xfrm>
          <a:prstGeom prst="rect">
            <a:avLst/>
          </a:prstGeom>
          <a:noFill/>
        </p:spPr>
        <p:txBody>
          <a:bodyPr wrap="square" rtlCol="0">
            <a:spAutoFit/>
          </a:bodyPr>
          <a:lstStyle/>
          <a:p>
            <a:pPr lvl="1"/>
            <a:endParaRPr lang="en-IN" dirty="0">
              <a:solidFill>
                <a:schemeClr val="bg1"/>
              </a:solidFill>
            </a:endParaRPr>
          </a:p>
          <a:p>
            <a:pPr marL="342900" indent="-342900">
              <a:buClr>
                <a:schemeClr val="bg1"/>
              </a:buClr>
              <a:buFont typeface="Arial" panose="020B0604020202020204" pitchFamily="34" charset="0"/>
              <a:buChar char="•"/>
            </a:pPr>
            <a:r>
              <a:rPr lang="en-IN" sz="2000" dirty="0">
                <a:solidFill>
                  <a:schemeClr val="bg1"/>
                </a:solidFill>
              </a:rPr>
              <a:t>Waterfall Model</a:t>
            </a:r>
          </a:p>
          <a:p>
            <a:pPr>
              <a:buClr>
                <a:schemeClr val="bg1"/>
              </a:buClr>
            </a:pPr>
            <a:endParaRPr lang="en-IN" sz="2000" dirty="0">
              <a:solidFill>
                <a:schemeClr val="bg1"/>
              </a:solidFill>
            </a:endParaRPr>
          </a:p>
          <a:p>
            <a:pPr marL="342900" indent="-342900">
              <a:buClr>
                <a:schemeClr val="bg1"/>
              </a:buClr>
              <a:buFont typeface="Arial" panose="020B0604020202020204" pitchFamily="34" charset="0"/>
              <a:buChar char="•"/>
            </a:pPr>
            <a:r>
              <a:rPr lang="en-IN" sz="2000" dirty="0">
                <a:solidFill>
                  <a:schemeClr val="bg1"/>
                </a:solidFill>
              </a:rPr>
              <a:t>Iterative Model</a:t>
            </a:r>
          </a:p>
          <a:p>
            <a:pPr>
              <a:buClr>
                <a:schemeClr val="bg1"/>
              </a:buClr>
            </a:pPr>
            <a:endParaRPr lang="en-IN" sz="2000" dirty="0">
              <a:solidFill>
                <a:schemeClr val="bg1"/>
              </a:solidFill>
            </a:endParaRPr>
          </a:p>
          <a:p>
            <a:pPr marL="342900" indent="-342900">
              <a:buClr>
                <a:schemeClr val="bg1"/>
              </a:buClr>
              <a:buFont typeface="Arial" panose="020B0604020202020204" pitchFamily="34" charset="0"/>
              <a:buChar char="•"/>
            </a:pPr>
            <a:r>
              <a:rPr lang="en-IN" sz="2000" dirty="0">
                <a:solidFill>
                  <a:schemeClr val="bg1"/>
                </a:solidFill>
              </a:rPr>
              <a:t>Incremental Model</a:t>
            </a:r>
          </a:p>
          <a:p>
            <a:pPr marL="342900" indent="-342900">
              <a:buClr>
                <a:schemeClr val="bg1"/>
              </a:buClr>
              <a:buFont typeface="Arial" panose="020B0604020202020204" pitchFamily="34" charset="0"/>
              <a:buChar char="•"/>
            </a:pPr>
            <a:endParaRPr lang="en-IN" sz="2000" dirty="0">
              <a:solidFill>
                <a:schemeClr val="bg1"/>
              </a:solidFill>
            </a:endParaRPr>
          </a:p>
          <a:p>
            <a:pPr marL="342900" indent="-342900">
              <a:buClr>
                <a:schemeClr val="bg1"/>
              </a:buClr>
              <a:buFont typeface="Arial" panose="020B0604020202020204" pitchFamily="34" charset="0"/>
              <a:buChar char="•"/>
            </a:pPr>
            <a:r>
              <a:rPr lang="en-IN" sz="2000" dirty="0">
                <a:solidFill>
                  <a:schemeClr val="bg1"/>
                </a:solidFill>
              </a:rPr>
              <a:t>Agile Model</a:t>
            </a:r>
          </a:p>
          <a:p>
            <a:pPr>
              <a:buClr>
                <a:schemeClr val="bg1"/>
              </a:buClr>
            </a:pPr>
            <a:endParaRPr lang="en-IN" sz="2000" dirty="0">
              <a:solidFill>
                <a:schemeClr val="bg1"/>
              </a:solidFill>
            </a:endParaRPr>
          </a:p>
          <a:p>
            <a:pPr lvl="1"/>
            <a:endParaRPr lang="en-IN" dirty="0">
              <a:solidFill>
                <a:schemeClr val="bg1"/>
              </a:solidFill>
            </a:endParaRPr>
          </a:p>
          <a:p>
            <a:pPr lvl="1"/>
            <a:endParaRPr lang="en-IN" dirty="0">
              <a:solidFill>
                <a:schemeClr val="bg1"/>
              </a:solidFill>
            </a:endParaRPr>
          </a:p>
          <a:p>
            <a:pPr lvl="1"/>
            <a:endParaRPr lang="en-IN" dirty="0">
              <a:solidFill>
                <a:schemeClr val="bg1"/>
              </a:solidFill>
            </a:endParaRPr>
          </a:p>
          <a:p>
            <a:pPr lvl="1"/>
            <a:endParaRPr lang="en-IN" dirty="0"/>
          </a:p>
        </p:txBody>
      </p:sp>
    </p:spTree>
    <p:extLst>
      <p:ext uri="{BB962C8B-B14F-4D97-AF65-F5344CB8AC3E}">
        <p14:creationId xmlns:p14="http://schemas.microsoft.com/office/powerpoint/2010/main" val="163585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0BE4-47F3-40D2-B734-B9F7A87C5B0C}"/>
              </a:ext>
            </a:extLst>
          </p:cNvPr>
          <p:cNvSpPr>
            <a:spLocks noGrp="1"/>
          </p:cNvSpPr>
          <p:nvPr>
            <p:ph type="title"/>
          </p:nvPr>
        </p:nvSpPr>
        <p:spPr/>
        <p:txBody>
          <a:bodyPr/>
          <a:lstStyle/>
          <a:p>
            <a:r>
              <a:rPr lang="en-IN" b="1" dirty="0"/>
              <a:t>EXAMPLE</a:t>
            </a:r>
          </a:p>
        </p:txBody>
      </p:sp>
      <p:sp>
        <p:nvSpPr>
          <p:cNvPr id="3" name="Text Placeholder 2">
            <a:extLst>
              <a:ext uri="{FF2B5EF4-FFF2-40B4-BE49-F238E27FC236}">
                <a16:creationId xmlns:a16="http://schemas.microsoft.com/office/drawing/2014/main" id="{183B6B74-E0EC-4366-A442-A7A7D0558537}"/>
              </a:ext>
            </a:extLst>
          </p:cNvPr>
          <p:cNvSpPr>
            <a:spLocks noGrp="1"/>
          </p:cNvSpPr>
          <p:nvPr>
            <p:ph type="body" idx="1"/>
          </p:nvPr>
        </p:nvSpPr>
        <p:spPr/>
        <p:txBody>
          <a:bodyPr/>
          <a:lstStyle/>
          <a:p>
            <a:r>
              <a:rPr lang="en-IN" dirty="0"/>
              <a:t>We will be having a huge application involving chunks of code (frontend, backend, UI).</a:t>
            </a:r>
          </a:p>
        </p:txBody>
      </p:sp>
      <p:sp>
        <p:nvSpPr>
          <p:cNvPr id="4" name="Slide Number Placeholder 3">
            <a:extLst>
              <a:ext uri="{FF2B5EF4-FFF2-40B4-BE49-F238E27FC236}">
                <a16:creationId xmlns:a16="http://schemas.microsoft.com/office/drawing/2014/main" id="{8C2EA943-D22B-408C-A0BD-7DC38C45F6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5857C877-8550-4831-8DBB-7C3CDA6D86A7}"/>
              </a:ext>
            </a:extLst>
          </p:cNvPr>
          <p:cNvPicPr>
            <a:picLocks noChangeAspect="1"/>
          </p:cNvPicPr>
          <p:nvPr/>
        </p:nvPicPr>
        <p:blipFill rotWithShape="1">
          <a:blip r:embed="rId2"/>
          <a:srcRect l="874" t="8970" r="2606" b="24575"/>
          <a:stretch/>
        </p:blipFill>
        <p:spPr>
          <a:xfrm>
            <a:off x="2147777" y="2281746"/>
            <a:ext cx="4699590" cy="2399317"/>
          </a:xfrm>
          <a:prstGeom prst="rect">
            <a:avLst/>
          </a:prstGeom>
        </p:spPr>
      </p:pic>
    </p:spTree>
    <p:extLst>
      <p:ext uri="{BB962C8B-B14F-4D97-AF65-F5344CB8AC3E}">
        <p14:creationId xmlns:p14="http://schemas.microsoft.com/office/powerpoint/2010/main" val="10894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71930B-2209-4783-8946-61BD3594BE94}"/>
              </a:ext>
            </a:extLst>
          </p:cNvPr>
          <p:cNvPicPr>
            <a:picLocks noChangeAspect="1"/>
          </p:cNvPicPr>
          <p:nvPr/>
        </p:nvPicPr>
        <p:blipFill>
          <a:blip r:embed="rId2"/>
          <a:stretch>
            <a:fillRect/>
          </a:stretch>
        </p:blipFill>
        <p:spPr>
          <a:xfrm>
            <a:off x="155573" y="1137537"/>
            <a:ext cx="4166162" cy="3477334"/>
          </a:xfrm>
          <a:prstGeom prst="rect">
            <a:avLst/>
          </a:prstGeom>
        </p:spPr>
      </p:pic>
      <p:sp>
        <p:nvSpPr>
          <p:cNvPr id="18" name="Title 17">
            <a:extLst>
              <a:ext uri="{FF2B5EF4-FFF2-40B4-BE49-F238E27FC236}">
                <a16:creationId xmlns:a16="http://schemas.microsoft.com/office/drawing/2014/main" id="{BAE8F189-8795-4DB7-8EED-2B63938AAC7A}"/>
              </a:ext>
            </a:extLst>
          </p:cNvPr>
          <p:cNvSpPr>
            <a:spLocks noGrp="1"/>
          </p:cNvSpPr>
          <p:nvPr>
            <p:ph type="title"/>
          </p:nvPr>
        </p:nvSpPr>
        <p:spPr>
          <a:xfrm>
            <a:off x="-2309833" y="603460"/>
            <a:ext cx="8520600" cy="572700"/>
          </a:xfrm>
        </p:spPr>
        <p:txBody>
          <a:bodyPr/>
          <a:lstStyle/>
          <a:p>
            <a:r>
              <a:rPr lang="en-IN" b="1" dirty="0"/>
              <a:t>PRINCIPLES</a:t>
            </a:r>
          </a:p>
        </p:txBody>
      </p:sp>
      <p:sp>
        <p:nvSpPr>
          <p:cNvPr id="4" name="Slide Number Placeholder 3">
            <a:extLst>
              <a:ext uri="{FF2B5EF4-FFF2-40B4-BE49-F238E27FC236}">
                <a16:creationId xmlns:a16="http://schemas.microsoft.com/office/drawing/2014/main" id="{218121C5-0641-43C1-9788-5CC662D5F1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0" name="Picture 9">
            <a:extLst>
              <a:ext uri="{FF2B5EF4-FFF2-40B4-BE49-F238E27FC236}">
                <a16:creationId xmlns:a16="http://schemas.microsoft.com/office/drawing/2014/main" id="{E151B1F6-8438-474F-9357-84E874273EBD}"/>
              </a:ext>
            </a:extLst>
          </p:cNvPr>
          <p:cNvPicPr>
            <a:picLocks noChangeAspect="1"/>
          </p:cNvPicPr>
          <p:nvPr/>
        </p:nvPicPr>
        <p:blipFill rotWithShape="1">
          <a:blip r:embed="rId3"/>
          <a:srcRect l="24845" t="50000" r="50000" b="28682"/>
          <a:stretch/>
        </p:blipFill>
        <p:spPr>
          <a:xfrm>
            <a:off x="6688033" y="387755"/>
            <a:ext cx="1828800" cy="1096483"/>
          </a:xfrm>
          <a:prstGeom prst="rect">
            <a:avLst/>
          </a:prstGeom>
        </p:spPr>
      </p:pic>
      <p:pic>
        <p:nvPicPr>
          <p:cNvPr id="11" name="Picture 10">
            <a:extLst>
              <a:ext uri="{FF2B5EF4-FFF2-40B4-BE49-F238E27FC236}">
                <a16:creationId xmlns:a16="http://schemas.microsoft.com/office/drawing/2014/main" id="{448FC70F-B723-4B18-9935-EEBEB4EAFDF0}"/>
              </a:ext>
            </a:extLst>
          </p:cNvPr>
          <p:cNvPicPr>
            <a:picLocks noChangeAspect="1"/>
          </p:cNvPicPr>
          <p:nvPr/>
        </p:nvPicPr>
        <p:blipFill rotWithShape="1">
          <a:blip r:embed="rId3"/>
          <a:srcRect l="-878" t="23773" r="75722" b="54728"/>
          <a:stretch/>
        </p:blipFill>
        <p:spPr>
          <a:xfrm>
            <a:off x="4381967" y="378452"/>
            <a:ext cx="1828800" cy="1105786"/>
          </a:xfrm>
          <a:prstGeom prst="rect">
            <a:avLst/>
          </a:prstGeom>
        </p:spPr>
      </p:pic>
      <p:pic>
        <p:nvPicPr>
          <p:cNvPr id="12" name="Picture 11">
            <a:extLst>
              <a:ext uri="{FF2B5EF4-FFF2-40B4-BE49-F238E27FC236}">
                <a16:creationId xmlns:a16="http://schemas.microsoft.com/office/drawing/2014/main" id="{5169F798-821F-44D0-9AD1-53D265147A59}"/>
              </a:ext>
            </a:extLst>
          </p:cNvPr>
          <p:cNvPicPr>
            <a:picLocks noChangeAspect="1"/>
          </p:cNvPicPr>
          <p:nvPr/>
        </p:nvPicPr>
        <p:blipFill rotWithShape="1">
          <a:blip r:embed="rId3"/>
          <a:srcRect l="24698" t="23359" r="50147" b="55142"/>
          <a:stretch/>
        </p:blipFill>
        <p:spPr>
          <a:xfrm>
            <a:off x="4717026" y="1582921"/>
            <a:ext cx="1828800" cy="1105787"/>
          </a:xfrm>
          <a:prstGeom prst="rect">
            <a:avLst/>
          </a:prstGeom>
        </p:spPr>
      </p:pic>
      <p:pic>
        <p:nvPicPr>
          <p:cNvPr id="13" name="Picture 12">
            <a:extLst>
              <a:ext uri="{FF2B5EF4-FFF2-40B4-BE49-F238E27FC236}">
                <a16:creationId xmlns:a16="http://schemas.microsoft.com/office/drawing/2014/main" id="{450FB69B-1FAC-4E47-B31E-02D1650311CD}"/>
              </a:ext>
            </a:extLst>
          </p:cNvPr>
          <p:cNvPicPr>
            <a:picLocks noChangeAspect="1"/>
          </p:cNvPicPr>
          <p:nvPr/>
        </p:nvPicPr>
        <p:blipFill rotWithShape="1">
          <a:blip r:embed="rId3"/>
          <a:srcRect l="48830" t="22920" r="23510" b="55762"/>
          <a:stretch/>
        </p:blipFill>
        <p:spPr>
          <a:xfrm>
            <a:off x="4410578" y="2787391"/>
            <a:ext cx="2010906" cy="1096483"/>
          </a:xfrm>
          <a:prstGeom prst="rect">
            <a:avLst/>
          </a:prstGeom>
        </p:spPr>
      </p:pic>
      <p:pic>
        <p:nvPicPr>
          <p:cNvPr id="14" name="Picture 13">
            <a:extLst>
              <a:ext uri="{FF2B5EF4-FFF2-40B4-BE49-F238E27FC236}">
                <a16:creationId xmlns:a16="http://schemas.microsoft.com/office/drawing/2014/main" id="{93F38CA9-3190-4BDF-8869-B9EA4B063752}"/>
              </a:ext>
            </a:extLst>
          </p:cNvPr>
          <p:cNvPicPr>
            <a:picLocks noChangeAspect="1"/>
          </p:cNvPicPr>
          <p:nvPr/>
        </p:nvPicPr>
        <p:blipFill rotWithShape="1">
          <a:blip r:embed="rId3"/>
          <a:srcRect l="887" t="49786" r="75982" b="29274"/>
          <a:stretch/>
        </p:blipFill>
        <p:spPr>
          <a:xfrm>
            <a:off x="4562493" y="3964526"/>
            <a:ext cx="2200939" cy="1041991"/>
          </a:xfrm>
          <a:prstGeom prst="rect">
            <a:avLst/>
          </a:prstGeom>
        </p:spPr>
      </p:pic>
      <p:pic>
        <p:nvPicPr>
          <p:cNvPr id="15" name="Picture 14">
            <a:extLst>
              <a:ext uri="{FF2B5EF4-FFF2-40B4-BE49-F238E27FC236}">
                <a16:creationId xmlns:a16="http://schemas.microsoft.com/office/drawing/2014/main" id="{3178D3AE-4541-46EB-B5CB-64A5A0E35DFB}"/>
              </a:ext>
            </a:extLst>
          </p:cNvPr>
          <p:cNvPicPr>
            <a:picLocks noChangeAspect="1"/>
          </p:cNvPicPr>
          <p:nvPr/>
        </p:nvPicPr>
        <p:blipFill rotWithShape="1">
          <a:blip r:embed="rId3"/>
          <a:srcRect l="50000" t="50852" r="24844" b="28889"/>
          <a:stretch/>
        </p:blipFill>
        <p:spPr>
          <a:xfrm>
            <a:off x="6941117" y="1613988"/>
            <a:ext cx="1828800" cy="1041991"/>
          </a:xfrm>
          <a:prstGeom prst="rect">
            <a:avLst/>
          </a:prstGeom>
        </p:spPr>
      </p:pic>
      <p:pic>
        <p:nvPicPr>
          <p:cNvPr id="16" name="Picture 15">
            <a:extLst>
              <a:ext uri="{FF2B5EF4-FFF2-40B4-BE49-F238E27FC236}">
                <a16:creationId xmlns:a16="http://schemas.microsoft.com/office/drawing/2014/main" id="{F42AE18E-2D2A-4117-82CF-BC237F5C73F6}"/>
              </a:ext>
            </a:extLst>
          </p:cNvPr>
          <p:cNvPicPr>
            <a:picLocks noChangeAspect="1"/>
          </p:cNvPicPr>
          <p:nvPr/>
        </p:nvPicPr>
        <p:blipFill rotWithShape="1">
          <a:blip r:embed="rId3"/>
          <a:srcRect l="74844" t="50000" b="28501"/>
          <a:stretch/>
        </p:blipFill>
        <p:spPr>
          <a:xfrm>
            <a:off x="6865720" y="2747830"/>
            <a:ext cx="1828800" cy="1105787"/>
          </a:xfrm>
          <a:prstGeom prst="rect">
            <a:avLst/>
          </a:prstGeom>
        </p:spPr>
      </p:pic>
      <p:pic>
        <p:nvPicPr>
          <p:cNvPr id="17" name="Picture 16">
            <a:extLst>
              <a:ext uri="{FF2B5EF4-FFF2-40B4-BE49-F238E27FC236}">
                <a16:creationId xmlns:a16="http://schemas.microsoft.com/office/drawing/2014/main" id="{199E5609-E853-433B-9AD2-512D738DF7D0}"/>
              </a:ext>
            </a:extLst>
          </p:cNvPr>
          <p:cNvPicPr>
            <a:picLocks noChangeAspect="1"/>
          </p:cNvPicPr>
          <p:nvPr/>
        </p:nvPicPr>
        <p:blipFill rotWithShape="1">
          <a:blip r:embed="rId3"/>
          <a:srcRect l="26452" t="76692" r="50062" b="3049"/>
          <a:stretch/>
        </p:blipFill>
        <p:spPr>
          <a:xfrm>
            <a:off x="6941117" y="3964526"/>
            <a:ext cx="1707340" cy="1041992"/>
          </a:xfrm>
          <a:prstGeom prst="rect">
            <a:avLst/>
          </a:prstGeom>
        </p:spPr>
      </p:pic>
    </p:spTree>
    <p:extLst>
      <p:ext uri="{BB962C8B-B14F-4D97-AF65-F5344CB8AC3E}">
        <p14:creationId xmlns:p14="http://schemas.microsoft.com/office/powerpoint/2010/main" val="205419183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B7EB7-371F-4435-8A7D-9E2A138992ED}"/>
              </a:ext>
            </a:extLst>
          </p:cNvPr>
          <p:cNvPicPr>
            <a:picLocks noChangeAspect="1"/>
          </p:cNvPicPr>
          <p:nvPr/>
        </p:nvPicPr>
        <p:blipFill rotWithShape="1">
          <a:blip r:embed="rId2"/>
          <a:srcRect l="2093" r="3409" b="5405"/>
          <a:stretch/>
        </p:blipFill>
        <p:spPr>
          <a:xfrm>
            <a:off x="701747" y="1522394"/>
            <a:ext cx="6865277" cy="2923054"/>
          </a:xfrm>
          <a:prstGeom prst="rect">
            <a:avLst/>
          </a:prstGeom>
        </p:spPr>
      </p:pic>
      <p:sp>
        <p:nvSpPr>
          <p:cNvPr id="4" name="Title 3">
            <a:extLst>
              <a:ext uri="{FF2B5EF4-FFF2-40B4-BE49-F238E27FC236}">
                <a16:creationId xmlns:a16="http://schemas.microsoft.com/office/drawing/2014/main" id="{78508F53-0138-40CB-A6E5-8FF793C6E75E}"/>
              </a:ext>
            </a:extLst>
          </p:cNvPr>
          <p:cNvSpPr>
            <a:spLocks noGrp="1"/>
          </p:cNvSpPr>
          <p:nvPr>
            <p:ph type="title"/>
          </p:nvPr>
        </p:nvSpPr>
        <p:spPr/>
        <p:txBody>
          <a:bodyPr/>
          <a:lstStyle/>
          <a:p>
            <a:r>
              <a:rPr lang="en-IN" b="1" dirty="0"/>
              <a:t>AGILE MANIFESTO/VALUES</a:t>
            </a:r>
          </a:p>
        </p:txBody>
      </p:sp>
      <p:sp>
        <p:nvSpPr>
          <p:cNvPr id="3" name="Slide Number Placeholder 2">
            <a:extLst>
              <a:ext uri="{FF2B5EF4-FFF2-40B4-BE49-F238E27FC236}">
                <a16:creationId xmlns:a16="http://schemas.microsoft.com/office/drawing/2014/main" id="{EDFA045A-B4EF-4F57-860B-BAB5F42457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13148612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0D836-8A81-48C7-97ED-7EA89CD36CD5}"/>
              </a:ext>
            </a:extLst>
          </p:cNvPr>
          <p:cNvSpPr>
            <a:spLocks noGrp="1"/>
          </p:cNvSpPr>
          <p:nvPr>
            <p:ph type="title"/>
          </p:nvPr>
        </p:nvSpPr>
        <p:spPr/>
        <p:txBody>
          <a:bodyPr/>
          <a:lstStyle/>
          <a:p>
            <a:r>
              <a:rPr lang="en-IN" b="1" dirty="0"/>
              <a:t>HOW CAN WE IMPLEMENT IT???</a:t>
            </a:r>
          </a:p>
        </p:txBody>
      </p:sp>
      <p:sp>
        <p:nvSpPr>
          <p:cNvPr id="3" name="Slide Number Placeholder 2">
            <a:extLst>
              <a:ext uri="{FF2B5EF4-FFF2-40B4-BE49-F238E27FC236}">
                <a16:creationId xmlns:a16="http://schemas.microsoft.com/office/drawing/2014/main" id="{8D010F65-3237-4911-B078-C368D568A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B19DF2D4-4246-40D1-9387-5DFF9674CE70}"/>
              </a:ext>
            </a:extLst>
          </p:cNvPr>
          <p:cNvPicPr>
            <a:picLocks noChangeAspect="1"/>
          </p:cNvPicPr>
          <p:nvPr/>
        </p:nvPicPr>
        <p:blipFill>
          <a:blip r:embed="rId2"/>
          <a:stretch>
            <a:fillRect/>
          </a:stretch>
        </p:blipFill>
        <p:spPr>
          <a:xfrm>
            <a:off x="2434857" y="1647065"/>
            <a:ext cx="3645970" cy="2350777"/>
          </a:xfrm>
          <a:prstGeom prst="rect">
            <a:avLst/>
          </a:prstGeom>
        </p:spPr>
      </p:pic>
    </p:spTree>
    <p:extLst>
      <p:ext uri="{BB962C8B-B14F-4D97-AF65-F5344CB8AC3E}">
        <p14:creationId xmlns:p14="http://schemas.microsoft.com/office/powerpoint/2010/main" val="92012929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AC6158-113F-4524-BD09-A47A8AFA41E0}"/>
              </a:ext>
            </a:extLst>
          </p:cNvPr>
          <p:cNvSpPr>
            <a:spLocks noGrp="1"/>
          </p:cNvSpPr>
          <p:nvPr>
            <p:ph type="title"/>
          </p:nvPr>
        </p:nvSpPr>
        <p:spPr/>
        <p:txBody>
          <a:bodyPr/>
          <a:lstStyle/>
          <a:p>
            <a:r>
              <a:rPr lang="en-IN" dirty="0"/>
              <a:t>BY USING FRAMEWORKS</a:t>
            </a:r>
          </a:p>
        </p:txBody>
      </p:sp>
      <p:sp>
        <p:nvSpPr>
          <p:cNvPr id="5" name="Text Placeholder 4">
            <a:extLst>
              <a:ext uri="{FF2B5EF4-FFF2-40B4-BE49-F238E27FC236}">
                <a16:creationId xmlns:a16="http://schemas.microsoft.com/office/drawing/2014/main" id="{5B8B13DF-1242-4E0A-A888-54A10D61953E}"/>
              </a:ext>
            </a:extLst>
          </p:cNvPr>
          <p:cNvSpPr>
            <a:spLocks noGrp="1"/>
          </p:cNvSpPr>
          <p:nvPr>
            <p:ph type="body" idx="1"/>
          </p:nvPr>
        </p:nvSpPr>
        <p:spPr/>
        <p:txBody>
          <a:bodyPr/>
          <a:lstStyle/>
          <a:p>
            <a:pPr>
              <a:buFont typeface="Wingdings" panose="05000000000000000000" pitchFamily="2" charset="2"/>
              <a:buChar char="Ø"/>
            </a:pPr>
            <a:r>
              <a:rPr lang="en-IN" dirty="0"/>
              <a:t>SCRUM</a:t>
            </a:r>
          </a:p>
          <a:p>
            <a:pPr>
              <a:buFont typeface="Wingdings" panose="05000000000000000000" pitchFamily="2" charset="2"/>
              <a:buChar char="Ø"/>
            </a:pPr>
            <a:r>
              <a:rPr lang="en-IN" dirty="0"/>
              <a:t>EXTREME PROGRAMMING </a:t>
            </a:r>
          </a:p>
          <a:p>
            <a:pPr>
              <a:buFont typeface="Wingdings" panose="05000000000000000000" pitchFamily="2" charset="2"/>
              <a:buChar char="Ø"/>
            </a:pPr>
            <a:r>
              <a:rPr lang="en-IN" dirty="0"/>
              <a:t>LEAN</a:t>
            </a:r>
          </a:p>
          <a:p>
            <a:pPr>
              <a:buFont typeface="Wingdings" panose="05000000000000000000" pitchFamily="2" charset="2"/>
              <a:buChar char="Ø"/>
            </a:pPr>
            <a:r>
              <a:rPr lang="en-IN" dirty="0"/>
              <a:t>KANBAN CRYSTAL</a:t>
            </a:r>
          </a:p>
        </p:txBody>
      </p:sp>
      <p:sp>
        <p:nvSpPr>
          <p:cNvPr id="3" name="Slide Number Placeholder 2">
            <a:extLst>
              <a:ext uri="{FF2B5EF4-FFF2-40B4-BE49-F238E27FC236}">
                <a16:creationId xmlns:a16="http://schemas.microsoft.com/office/drawing/2014/main" id="{695997EB-7D79-4444-BD76-14BA57DA3B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03429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dissolve">
                                      <p:cBhvr>
                                        <p:cTn id="11" dur="1000"/>
                                        <p:tgtEl>
                                          <p:spTgt spid="5">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dissolve">
                                      <p:cBhvr>
                                        <p:cTn id="15" dur="1000"/>
                                        <p:tgtEl>
                                          <p:spTgt spid="5">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dissolve">
                                      <p:cBhvr>
                                        <p:cTn id="19" dur="1000"/>
                                        <p:tgtEl>
                                          <p:spTgt spid="5">
                                            <p:txEl>
                                              <p:pRg st="2" end="2"/>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dissolve">
                                      <p:cBhvr>
                                        <p:cTn id="23"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E4FAF-C54D-48C6-8830-214032EC6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descr="A screenshot of a computer&#10;&#10;Description automatically generated">
            <a:extLst>
              <a:ext uri="{FF2B5EF4-FFF2-40B4-BE49-F238E27FC236}">
                <a16:creationId xmlns:a16="http://schemas.microsoft.com/office/drawing/2014/main" id="{58996561-0656-4903-BD63-2BDA874A86AE}"/>
              </a:ext>
            </a:extLst>
          </p:cNvPr>
          <p:cNvPicPr>
            <a:picLocks noChangeAspect="1"/>
          </p:cNvPicPr>
          <p:nvPr/>
        </p:nvPicPr>
        <p:blipFill rotWithShape="1">
          <a:blip r:embed="rId2"/>
          <a:srcRect l="8256" t="18796" r="34535" b="20399"/>
          <a:stretch/>
        </p:blipFill>
        <p:spPr>
          <a:xfrm>
            <a:off x="765544" y="637925"/>
            <a:ext cx="7506586" cy="4171792"/>
          </a:xfrm>
          <a:prstGeom prst="rect">
            <a:avLst/>
          </a:prstGeom>
        </p:spPr>
      </p:pic>
    </p:spTree>
    <p:extLst>
      <p:ext uri="{BB962C8B-B14F-4D97-AF65-F5344CB8AC3E}">
        <p14:creationId xmlns:p14="http://schemas.microsoft.com/office/powerpoint/2010/main" val="36991621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B3AFEE-FA2D-4B15-86E0-004A7E27B5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descr="A screenshot of a computer screen&#10;&#10;Description automatically generated">
            <a:extLst>
              <a:ext uri="{FF2B5EF4-FFF2-40B4-BE49-F238E27FC236}">
                <a16:creationId xmlns:a16="http://schemas.microsoft.com/office/drawing/2014/main" id="{53C6376B-B3CF-48BC-B471-BCB92C4AD8BE}"/>
              </a:ext>
            </a:extLst>
          </p:cNvPr>
          <p:cNvPicPr>
            <a:picLocks noChangeAspect="1"/>
          </p:cNvPicPr>
          <p:nvPr/>
        </p:nvPicPr>
        <p:blipFill rotWithShape="1">
          <a:blip r:embed="rId2"/>
          <a:srcRect l="10000" t="38650" r="36512" b="33546"/>
          <a:stretch/>
        </p:blipFill>
        <p:spPr>
          <a:xfrm>
            <a:off x="2578394" y="423050"/>
            <a:ext cx="4890977" cy="1429367"/>
          </a:xfrm>
          <a:prstGeom prst="rect">
            <a:avLst/>
          </a:prstGeom>
        </p:spPr>
      </p:pic>
      <p:pic>
        <p:nvPicPr>
          <p:cNvPr id="7" name="Picture 6">
            <a:extLst>
              <a:ext uri="{FF2B5EF4-FFF2-40B4-BE49-F238E27FC236}">
                <a16:creationId xmlns:a16="http://schemas.microsoft.com/office/drawing/2014/main" id="{2E32CEF3-4772-4977-9E1A-291CE647009B}"/>
              </a:ext>
            </a:extLst>
          </p:cNvPr>
          <p:cNvPicPr>
            <a:picLocks noChangeAspect="1"/>
          </p:cNvPicPr>
          <p:nvPr/>
        </p:nvPicPr>
        <p:blipFill rotWithShape="1">
          <a:blip r:embed="rId3"/>
          <a:srcRect l="8954" t="21303" r="39069" b="55145"/>
          <a:stretch/>
        </p:blipFill>
        <p:spPr>
          <a:xfrm>
            <a:off x="2578394" y="2250147"/>
            <a:ext cx="4752753" cy="1210828"/>
          </a:xfrm>
          <a:prstGeom prst="rect">
            <a:avLst/>
          </a:prstGeom>
        </p:spPr>
      </p:pic>
      <p:pic>
        <p:nvPicPr>
          <p:cNvPr id="8" name="Picture 7">
            <a:extLst>
              <a:ext uri="{FF2B5EF4-FFF2-40B4-BE49-F238E27FC236}">
                <a16:creationId xmlns:a16="http://schemas.microsoft.com/office/drawing/2014/main" id="{AF4BC996-D2D8-4D80-A5EE-29EA0FDD17D9}"/>
              </a:ext>
            </a:extLst>
          </p:cNvPr>
          <p:cNvPicPr>
            <a:picLocks noChangeAspect="1"/>
          </p:cNvPicPr>
          <p:nvPr/>
        </p:nvPicPr>
        <p:blipFill rotWithShape="1">
          <a:blip r:embed="rId3"/>
          <a:srcRect l="9185" t="47983" r="37326" b="28465"/>
          <a:stretch/>
        </p:blipFill>
        <p:spPr>
          <a:xfrm>
            <a:off x="2509281" y="3795688"/>
            <a:ext cx="4890977" cy="1210829"/>
          </a:xfrm>
          <a:prstGeom prst="rect">
            <a:avLst/>
          </a:prstGeom>
        </p:spPr>
      </p:pic>
      <p:pic>
        <p:nvPicPr>
          <p:cNvPr id="2" name="Picture 1">
            <a:extLst>
              <a:ext uri="{FF2B5EF4-FFF2-40B4-BE49-F238E27FC236}">
                <a16:creationId xmlns:a16="http://schemas.microsoft.com/office/drawing/2014/main" id="{1E5DFCC6-8F71-4CC7-9E8D-37462EA8956F}"/>
              </a:ext>
            </a:extLst>
          </p:cNvPr>
          <p:cNvPicPr>
            <a:picLocks noChangeAspect="1"/>
          </p:cNvPicPr>
          <p:nvPr/>
        </p:nvPicPr>
        <p:blipFill rotWithShape="1">
          <a:blip r:embed="rId4"/>
          <a:srcRect l="9651" t="18319" r="67326" b="64658"/>
          <a:stretch/>
        </p:blipFill>
        <p:spPr>
          <a:xfrm>
            <a:off x="212651" y="1870115"/>
            <a:ext cx="2105247" cy="875143"/>
          </a:xfrm>
          <a:prstGeom prst="rect">
            <a:avLst/>
          </a:prstGeom>
        </p:spPr>
      </p:pic>
    </p:spTree>
    <p:extLst>
      <p:ext uri="{BB962C8B-B14F-4D97-AF65-F5344CB8AC3E}">
        <p14:creationId xmlns:p14="http://schemas.microsoft.com/office/powerpoint/2010/main" val="408382339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BDD9A4-7471-45E1-B278-2AC91059976D}"/>
              </a:ext>
            </a:extLst>
          </p:cNvPr>
          <p:cNvSpPr>
            <a:spLocks noGrp="1"/>
          </p:cNvSpPr>
          <p:nvPr>
            <p:ph type="body" idx="1"/>
          </p:nvPr>
        </p:nvSpPr>
        <p:spPr>
          <a:xfrm>
            <a:off x="270583" y="1105175"/>
            <a:ext cx="8520600" cy="3416400"/>
          </a:xfrm>
        </p:spPr>
        <p:txBody>
          <a:bodyPr/>
          <a:lstStyle/>
          <a:p>
            <a:r>
              <a:rPr lang="en-IN" b="1" dirty="0"/>
              <a:t>PROS:</a:t>
            </a:r>
          </a:p>
          <a:p>
            <a:pPr lvl="1"/>
            <a:r>
              <a:rPr lang="en-IN" sz="1600" dirty="0"/>
              <a:t>Because of high customer involvement we receive feedbacks quickly , and make decisions.</a:t>
            </a:r>
          </a:p>
          <a:p>
            <a:pPr lvl="1"/>
            <a:r>
              <a:rPr lang="en-IN" sz="1600" dirty="0"/>
              <a:t>Lesser Risk is involved.</a:t>
            </a:r>
          </a:p>
          <a:p>
            <a:pPr lvl="1"/>
            <a:r>
              <a:rPr lang="en-IN" sz="1600" dirty="0"/>
              <a:t>Improving Quality.</a:t>
            </a:r>
          </a:p>
          <a:p>
            <a:r>
              <a:rPr lang="en-IN" sz="2000" b="1" dirty="0"/>
              <a:t>CONS:</a:t>
            </a:r>
          </a:p>
          <a:p>
            <a:pPr lvl="1"/>
            <a:r>
              <a:rPr lang="en-IN" sz="1600" dirty="0"/>
              <a:t>As agile focuses on quick delivery so there can be an issue with hitting deadlines, it seems easy but is difficult to implement</a:t>
            </a:r>
          </a:p>
          <a:p>
            <a:endParaRPr lang="en-IN" sz="2000" dirty="0"/>
          </a:p>
        </p:txBody>
      </p:sp>
      <p:sp>
        <p:nvSpPr>
          <p:cNvPr id="4" name="Slide Number Placeholder 3">
            <a:extLst>
              <a:ext uri="{FF2B5EF4-FFF2-40B4-BE49-F238E27FC236}">
                <a16:creationId xmlns:a16="http://schemas.microsoft.com/office/drawing/2014/main" id="{BA7759DF-171D-4655-828A-84A08661CA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7019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1000"/>
                                        <p:tgtEl>
                                          <p:spTgt spid="3">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C15AE4-273F-438C-A8AD-CBF4B669685F}"/>
              </a:ext>
            </a:extLst>
          </p:cNvPr>
          <p:cNvSpPr>
            <a:spLocks noGrp="1"/>
          </p:cNvSpPr>
          <p:nvPr>
            <p:ph type="body" idx="1"/>
          </p:nvPr>
        </p:nvSpPr>
        <p:spPr>
          <a:xfrm>
            <a:off x="-3767" y="1167844"/>
            <a:ext cx="8520600" cy="3416400"/>
          </a:xfrm>
        </p:spPr>
        <p:txBody>
          <a:bodyPr/>
          <a:lstStyle/>
          <a:p>
            <a:pPr marL="114300" indent="0">
              <a:buNone/>
            </a:pPr>
            <a:r>
              <a:rPr lang="en-IN" dirty="0"/>
              <a:t>QUES: The waterfall model of software development is</a:t>
            </a:r>
          </a:p>
          <a:p>
            <a:pPr marL="939800" lvl="1" indent="-342900">
              <a:buFont typeface="+mj-lt"/>
              <a:buAutoNum type="arabicPeriod"/>
            </a:pPr>
            <a:r>
              <a:rPr lang="en-IN" sz="1600" dirty="0"/>
              <a:t> A reasonable approach when requirements are well defined.</a:t>
            </a:r>
          </a:p>
          <a:p>
            <a:pPr marL="939800" lvl="1" indent="-342900">
              <a:buFont typeface="+mj-lt"/>
              <a:buAutoNum type="arabicPeriod"/>
            </a:pPr>
            <a:r>
              <a:rPr lang="en-IN" sz="1600" dirty="0"/>
              <a:t> A good approach when a working program is required quickly.</a:t>
            </a:r>
          </a:p>
          <a:p>
            <a:pPr marL="939800" lvl="1" indent="-342900">
              <a:buFont typeface="+mj-lt"/>
              <a:buAutoNum type="arabicPeriod"/>
            </a:pPr>
            <a:r>
              <a:rPr lang="en-IN" sz="1600" dirty="0"/>
              <a:t> The best approach to use for projects with large projects with large development teams</a:t>
            </a:r>
          </a:p>
          <a:p>
            <a:pPr marL="939800" lvl="1" indent="-342900">
              <a:buFont typeface="+mj-lt"/>
              <a:buAutoNum type="arabicPeriod"/>
            </a:pPr>
            <a:r>
              <a:rPr lang="en-IN" sz="1600" dirty="0"/>
              <a:t> An old fashioned model that is rarely used any more</a:t>
            </a:r>
            <a:r>
              <a:rPr lang="en-IN" dirty="0"/>
              <a:t>. </a:t>
            </a:r>
          </a:p>
        </p:txBody>
      </p:sp>
      <p:sp>
        <p:nvSpPr>
          <p:cNvPr id="4" name="Slide Number Placeholder 3">
            <a:extLst>
              <a:ext uri="{FF2B5EF4-FFF2-40B4-BE49-F238E27FC236}">
                <a16:creationId xmlns:a16="http://schemas.microsoft.com/office/drawing/2014/main" id="{E984B48B-9F49-4ACA-9125-82F4D26BD5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2" name="Left Arrow 1">
            <a:extLst>
              <a:ext uri="{FF2B5EF4-FFF2-40B4-BE49-F238E27FC236}">
                <a16:creationId xmlns:a16="http://schemas.microsoft.com/office/drawing/2014/main" id="{CDAB611C-E40B-B645-9515-010919363F58}"/>
              </a:ext>
            </a:extLst>
          </p:cNvPr>
          <p:cNvSpPr/>
          <p:nvPr/>
        </p:nvSpPr>
        <p:spPr>
          <a:xfrm>
            <a:off x="6624084" y="1722474"/>
            <a:ext cx="893135" cy="446567"/>
          </a:xfrm>
          <a:prstGeom prst="lef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42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strVal val="#ppt_w*0.70"/>
                                          </p:val>
                                        </p:tav>
                                        <p:tav tm="100000">
                                          <p:val>
                                            <p:strVal val="#ppt_w"/>
                                          </p:val>
                                        </p:tav>
                                      </p:tavLst>
                                    </p:anim>
                                    <p:anim calcmode="lin" valueType="num">
                                      <p:cBhvr>
                                        <p:cTn id="29" dur="1000" fill="hold"/>
                                        <p:tgtEl>
                                          <p:spTgt spid="2"/>
                                        </p:tgtEl>
                                        <p:attrNameLst>
                                          <p:attrName>ppt_h</p:attrName>
                                        </p:attrNameLst>
                                      </p:cBhvr>
                                      <p:tavLst>
                                        <p:tav tm="0">
                                          <p:val>
                                            <p:strVal val="#ppt_h"/>
                                          </p:val>
                                        </p:tav>
                                        <p:tav tm="100000">
                                          <p:val>
                                            <p:strVal val="#ppt_h"/>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0F478C-A7E6-4C87-9D83-F564B17F9E15}"/>
              </a:ext>
            </a:extLst>
          </p:cNvPr>
          <p:cNvSpPr>
            <a:spLocks noGrp="1"/>
          </p:cNvSpPr>
          <p:nvPr>
            <p:ph type="body" idx="1"/>
          </p:nvPr>
        </p:nvSpPr>
        <p:spPr>
          <a:xfrm>
            <a:off x="0" y="1157087"/>
            <a:ext cx="8520600" cy="3416400"/>
          </a:xfrm>
        </p:spPr>
        <p:txBody>
          <a:bodyPr/>
          <a:lstStyle/>
          <a:p>
            <a:pPr marL="114300" indent="0">
              <a:buNone/>
            </a:pPr>
            <a:r>
              <a:rPr lang="en-US" dirty="0"/>
              <a:t>QUES:  Each iteration in incremental model passes through the:</a:t>
            </a:r>
          </a:p>
          <a:p>
            <a:pPr marL="939800" lvl="1" indent="-342900">
              <a:buFont typeface="+mj-lt"/>
              <a:buAutoNum type="arabicPeriod"/>
            </a:pPr>
            <a:r>
              <a:rPr lang="en-US" sz="1600" dirty="0"/>
              <a:t>Communication and modeling phases</a:t>
            </a:r>
          </a:p>
          <a:p>
            <a:pPr marL="939800" lvl="1" indent="-342900">
              <a:buFont typeface="+mj-lt"/>
              <a:buAutoNum type="arabicPeriod"/>
            </a:pPr>
            <a:r>
              <a:rPr lang="en-US" sz="1600" dirty="0"/>
              <a:t>Planning and construction phases</a:t>
            </a:r>
          </a:p>
          <a:p>
            <a:pPr marL="939800" lvl="1" indent="-342900">
              <a:buFont typeface="+mj-lt"/>
              <a:buAutoNum type="arabicPeriod"/>
            </a:pPr>
            <a:r>
              <a:rPr lang="en-US" sz="1600" dirty="0"/>
              <a:t>Deployment and maintenance phases</a:t>
            </a:r>
          </a:p>
          <a:p>
            <a:pPr marL="939800" lvl="1" indent="-342900">
              <a:buFont typeface="+mj-lt"/>
              <a:buAutoNum type="arabicPeriod"/>
            </a:pPr>
            <a:r>
              <a:rPr lang="en-US" sz="1600" dirty="0"/>
              <a:t>All phases</a:t>
            </a:r>
          </a:p>
          <a:p>
            <a:pPr marL="114300" indent="0">
              <a:buNone/>
            </a:pPr>
            <a:endParaRPr lang="en-IN" dirty="0"/>
          </a:p>
        </p:txBody>
      </p:sp>
      <p:sp>
        <p:nvSpPr>
          <p:cNvPr id="4" name="Slide Number Placeholder 3">
            <a:extLst>
              <a:ext uri="{FF2B5EF4-FFF2-40B4-BE49-F238E27FC236}">
                <a16:creationId xmlns:a16="http://schemas.microsoft.com/office/drawing/2014/main" id="{750772C0-CEC1-4B98-AF48-53BA482AE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Left Arrow 4">
            <a:extLst>
              <a:ext uri="{FF2B5EF4-FFF2-40B4-BE49-F238E27FC236}">
                <a16:creationId xmlns:a16="http://schemas.microsoft.com/office/drawing/2014/main" id="{2F4465E0-32A1-6949-84FE-F8C04C3487B0}"/>
              </a:ext>
            </a:extLst>
          </p:cNvPr>
          <p:cNvSpPr/>
          <p:nvPr/>
        </p:nvSpPr>
        <p:spPr>
          <a:xfrm>
            <a:off x="2264735" y="3168502"/>
            <a:ext cx="669851" cy="446567"/>
          </a:xfrm>
          <a:prstGeom prst="lef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73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AE3E-1C94-4226-9799-C60FAAFF5FC6}"/>
              </a:ext>
            </a:extLst>
          </p:cNvPr>
          <p:cNvSpPr>
            <a:spLocks noGrp="1"/>
          </p:cNvSpPr>
          <p:nvPr>
            <p:ph type="title"/>
          </p:nvPr>
        </p:nvSpPr>
        <p:spPr/>
        <p:txBody>
          <a:bodyPr/>
          <a:lstStyle/>
          <a:p>
            <a:r>
              <a:rPr lang="en-IN" b="1" dirty="0"/>
              <a:t>WATERFALL MODEL</a:t>
            </a:r>
            <a:endParaRPr lang="en-IN" dirty="0"/>
          </a:p>
        </p:txBody>
      </p:sp>
      <p:sp>
        <p:nvSpPr>
          <p:cNvPr id="3" name="Text Placeholder 2">
            <a:extLst>
              <a:ext uri="{FF2B5EF4-FFF2-40B4-BE49-F238E27FC236}">
                <a16:creationId xmlns:a16="http://schemas.microsoft.com/office/drawing/2014/main" id="{65F1680F-F560-4A13-A04F-3E4ED3515942}"/>
              </a:ext>
            </a:extLst>
          </p:cNvPr>
          <p:cNvSpPr>
            <a:spLocks noGrp="1"/>
          </p:cNvSpPr>
          <p:nvPr>
            <p:ph type="body" idx="1"/>
          </p:nvPr>
        </p:nvSpPr>
        <p:spPr/>
        <p:txBody>
          <a:bodyPr/>
          <a:lstStyle/>
          <a:p>
            <a:r>
              <a:rPr lang="en-US" dirty="0"/>
              <a:t>The Waterfall Model was the first Process Model to be introduced.</a:t>
            </a:r>
          </a:p>
          <a:p>
            <a:r>
              <a:rPr lang="en-US" dirty="0"/>
              <a:t>It is also referred to as a Linear Sequential life cycle model.</a:t>
            </a:r>
          </a:p>
          <a:p>
            <a:r>
              <a:rPr lang="en-US" dirty="0"/>
              <a:t>In a waterfall model, each phase must be completed before the next phase can begin and there is no overlapping in the phases.</a:t>
            </a:r>
          </a:p>
          <a:p>
            <a:endParaRPr lang="en-IN" dirty="0"/>
          </a:p>
        </p:txBody>
      </p:sp>
      <p:sp>
        <p:nvSpPr>
          <p:cNvPr id="4" name="Slide Number Placeholder 3">
            <a:extLst>
              <a:ext uri="{FF2B5EF4-FFF2-40B4-BE49-F238E27FC236}">
                <a16:creationId xmlns:a16="http://schemas.microsoft.com/office/drawing/2014/main" id="{17A83EAE-1808-4E34-A102-C26183EEDF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4">
            <a:extLst>
              <a:ext uri="{FF2B5EF4-FFF2-40B4-BE49-F238E27FC236}">
                <a16:creationId xmlns:a16="http://schemas.microsoft.com/office/drawing/2014/main" id="{B03A8700-17C6-40BF-85C0-362CDB5CBEF3}"/>
              </a:ext>
            </a:extLst>
          </p:cNvPr>
          <p:cNvPicPr>
            <a:picLocks noChangeAspect="1"/>
          </p:cNvPicPr>
          <p:nvPr/>
        </p:nvPicPr>
        <p:blipFill>
          <a:blip r:embed="rId3"/>
          <a:stretch>
            <a:fillRect/>
          </a:stretch>
        </p:blipFill>
        <p:spPr>
          <a:xfrm>
            <a:off x="1711843" y="2635103"/>
            <a:ext cx="4529470" cy="2404730"/>
          </a:xfrm>
          <a:prstGeom prst="rect">
            <a:avLst/>
          </a:prstGeom>
        </p:spPr>
      </p:pic>
    </p:spTree>
    <p:extLst>
      <p:ext uri="{BB962C8B-B14F-4D97-AF65-F5344CB8AC3E}">
        <p14:creationId xmlns:p14="http://schemas.microsoft.com/office/powerpoint/2010/main" val="5392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1000"/>
                                        <p:tgtEl>
                                          <p:spTgt spid="3">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1000"/>
                                        <p:tgtEl>
                                          <p:spTgt spid="3">
                                            <p:txEl>
                                              <p:pRg st="2" end="2"/>
                                            </p:txEl>
                                          </p:spTgt>
                                        </p:tgtEl>
                                      </p:cBhvr>
                                    </p:animEffect>
                                  </p:childTnLst>
                                </p:cTn>
                              </p:par>
                            </p:childTnLst>
                          </p:cTn>
                        </p:par>
                        <p:par>
                          <p:cTn id="20" fill="hold">
                            <p:stCondLst>
                              <p:cond delay="4000"/>
                            </p:stCondLst>
                            <p:childTnLst>
                              <p:par>
                                <p:cTn id="21" presetID="2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72DDC0-EEA2-45B5-9649-1EE05E53C476}"/>
              </a:ext>
            </a:extLst>
          </p:cNvPr>
          <p:cNvSpPr>
            <a:spLocks noGrp="1"/>
          </p:cNvSpPr>
          <p:nvPr>
            <p:ph type="body" idx="1"/>
          </p:nvPr>
        </p:nvSpPr>
        <p:spPr>
          <a:xfrm>
            <a:off x="0" y="1200117"/>
            <a:ext cx="8520600" cy="3416400"/>
          </a:xfrm>
        </p:spPr>
        <p:txBody>
          <a:bodyPr/>
          <a:lstStyle/>
          <a:p>
            <a:pPr marL="114300" indent="0">
              <a:buNone/>
            </a:pPr>
            <a:r>
              <a:rPr lang="en-IN" dirty="0"/>
              <a:t>QUES: How do you create agile processes to manage unpredictability?</a:t>
            </a:r>
          </a:p>
          <a:p>
            <a:pPr marL="939800" lvl="1" indent="-342900">
              <a:buFont typeface="+mj-lt"/>
              <a:buAutoNum type="arabicPeriod"/>
            </a:pPr>
            <a:r>
              <a:rPr lang="en-IN" sz="1600" dirty="0"/>
              <a:t>Requirements gathering must be conducted very carefully.</a:t>
            </a:r>
          </a:p>
          <a:p>
            <a:pPr marL="939800" lvl="1" indent="-342900">
              <a:buFont typeface="+mj-lt"/>
              <a:buAutoNum type="arabicPeriod"/>
            </a:pPr>
            <a:r>
              <a:rPr lang="en-IN" sz="1600" dirty="0"/>
              <a:t>Risk analysis must be conducted before planning takes place.</a:t>
            </a:r>
          </a:p>
          <a:p>
            <a:pPr marL="939800" lvl="1" indent="-342900">
              <a:buFont typeface="+mj-lt"/>
              <a:buAutoNum type="arabicPeriod"/>
            </a:pPr>
            <a:r>
              <a:rPr lang="en-IN" sz="1600" dirty="0"/>
              <a:t>Software increments must be delivered in short time periods.</a:t>
            </a:r>
          </a:p>
          <a:p>
            <a:pPr marL="939800" lvl="1" indent="-342900">
              <a:buFont typeface="+mj-lt"/>
              <a:buAutoNum type="arabicPeriod"/>
            </a:pPr>
            <a:r>
              <a:rPr lang="en-IN" sz="1600" dirty="0"/>
              <a:t>Software processes must adapt to changes incrementally.</a:t>
            </a:r>
          </a:p>
          <a:p>
            <a:pPr marL="939800" lvl="1" indent="-342900">
              <a:buFont typeface="+mj-lt"/>
              <a:buAutoNum type="arabicPeriod"/>
            </a:pPr>
            <a:r>
              <a:rPr lang="en-IN" sz="1600" dirty="0"/>
              <a:t>Both c and d.</a:t>
            </a:r>
          </a:p>
        </p:txBody>
      </p:sp>
      <p:sp>
        <p:nvSpPr>
          <p:cNvPr id="4" name="Slide Number Placeholder 3">
            <a:extLst>
              <a:ext uri="{FF2B5EF4-FFF2-40B4-BE49-F238E27FC236}">
                <a16:creationId xmlns:a16="http://schemas.microsoft.com/office/drawing/2014/main" id="{75C336BF-F536-4F8E-9E85-ACE5A4A360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5" name="Left Arrow 4">
            <a:extLst>
              <a:ext uri="{FF2B5EF4-FFF2-40B4-BE49-F238E27FC236}">
                <a16:creationId xmlns:a16="http://schemas.microsoft.com/office/drawing/2014/main" id="{ECE5426B-A546-4442-9568-1D3A0770C4BC}"/>
              </a:ext>
            </a:extLst>
          </p:cNvPr>
          <p:cNvSpPr/>
          <p:nvPr/>
        </p:nvSpPr>
        <p:spPr>
          <a:xfrm>
            <a:off x="2551814" y="3720099"/>
            <a:ext cx="701749" cy="446567"/>
          </a:xfrm>
          <a:prstGeom prst="lef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84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09B1C4-77C3-4D89-B674-0C9DE840C9C7}"/>
              </a:ext>
            </a:extLst>
          </p:cNvPr>
          <p:cNvSpPr>
            <a:spLocks noGrp="1"/>
          </p:cNvSpPr>
          <p:nvPr>
            <p:ph type="title"/>
          </p:nvPr>
        </p:nvSpPr>
        <p:spPr/>
        <p:txBody>
          <a:bodyPr/>
          <a:lstStyle/>
          <a:p>
            <a:r>
              <a:rPr lang="en-IN" sz="6000" dirty="0"/>
              <a:t>ANY Q/A</a:t>
            </a:r>
          </a:p>
        </p:txBody>
      </p:sp>
      <p:sp>
        <p:nvSpPr>
          <p:cNvPr id="4" name="Slide Number Placeholder 3">
            <a:extLst>
              <a:ext uri="{FF2B5EF4-FFF2-40B4-BE49-F238E27FC236}">
                <a16:creationId xmlns:a16="http://schemas.microsoft.com/office/drawing/2014/main" id="{B1CE3136-6E58-4F3A-B166-BF75999F0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514526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99049" y="2051550"/>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6000" dirty="0"/>
              <a:t>Thank You</a:t>
            </a:r>
            <a:endParaRPr sz="6000" dirty="0"/>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3432552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24F24-80EE-4A38-80DF-9AAA181BDBDF}"/>
              </a:ext>
            </a:extLst>
          </p:cNvPr>
          <p:cNvSpPr>
            <a:spLocks noGrp="1"/>
          </p:cNvSpPr>
          <p:nvPr>
            <p:ph type="title"/>
          </p:nvPr>
        </p:nvSpPr>
        <p:spPr/>
        <p:txBody>
          <a:bodyPr/>
          <a:lstStyle/>
          <a:p>
            <a:r>
              <a:rPr lang="en-IN" b="1" dirty="0"/>
              <a:t>WATERFALL MODEL-DESIGN</a:t>
            </a:r>
            <a:endParaRPr lang="en-IN" dirty="0"/>
          </a:p>
        </p:txBody>
      </p:sp>
      <p:sp>
        <p:nvSpPr>
          <p:cNvPr id="4" name="Slide Number Placeholder 3">
            <a:extLst>
              <a:ext uri="{FF2B5EF4-FFF2-40B4-BE49-F238E27FC236}">
                <a16:creationId xmlns:a16="http://schemas.microsoft.com/office/drawing/2014/main" id="{AFF74AFE-C885-471D-A9EF-23ABAF1134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4">
            <a:extLst>
              <a:ext uri="{FF2B5EF4-FFF2-40B4-BE49-F238E27FC236}">
                <a16:creationId xmlns:a16="http://schemas.microsoft.com/office/drawing/2014/main" id="{856A86B6-5780-46C3-8470-8ECE6484E488}"/>
              </a:ext>
            </a:extLst>
          </p:cNvPr>
          <p:cNvPicPr>
            <a:picLocks noChangeAspect="1"/>
          </p:cNvPicPr>
          <p:nvPr/>
        </p:nvPicPr>
        <p:blipFill>
          <a:blip r:embed="rId2"/>
          <a:stretch>
            <a:fillRect/>
          </a:stretch>
        </p:blipFill>
        <p:spPr>
          <a:xfrm>
            <a:off x="1329070" y="1359352"/>
            <a:ext cx="6730409" cy="3542257"/>
          </a:xfrm>
          <a:prstGeom prst="rect">
            <a:avLst/>
          </a:prstGeom>
        </p:spPr>
      </p:pic>
    </p:spTree>
    <p:extLst>
      <p:ext uri="{BB962C8B-B14F-4D97-AF65-F5344CB8AC3E}">
        <p14:creationId xmlns:p14="http://schemas.microsoft.com/office/powerpoint/2010/main" val="943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3ADC-ED22-4EC8-AD4E-6F3D87BE3744}"/>
              </a:ext>
            </a:extLst>
          </p:cNvPr>
          <p:cNvSpPr>
            <a:spLocks noGrp="1"/>
          </p:cNvSpPr>
          <p:nvPr>
            <p:ph type="title"/>
          </p:nvPr>
        </p:nvSpPr>
        <p:spPr/>
        <p:txBody>
          <a:bodyPr/>
          <a:lstStyle/>
          <a:p>
            <a:r>
              <a:rPr lang="en-IN" b="1" dirty="0"/>
              <a:t>EXAMPLE</a:t>
            </a:r>
          </a:p>
        </p:txBody>
      </p:sp>
      <p:sp>
        <p:nvSpPr>
          <p:cNvPr id="3" name="Text Placeholder 2">
            <a:extLst>
              <a:ext uri="{FF2B5EF4-FFF2-40B4-BE49-F238E27FC236}">
                <a16:creationId xmlns:a16="http://schemas.microsoft.com/office/drawing/2014/main" id="{3128C20B-D192-4430-BB07-27C0CFF36F0B}"/>
              </a:ext>
            </a:extLst>
          </p:cNvPr>
          <p:cNvSpPr>
            <a:spLocks noGrp="1"/>
          </p:cNvSpPr>
          <p:nvPr>
            <p:ph type="body" idx="1"/>
          </p:nvPr>
        </p:nvSpPr>
        <p:spPr>
          <a:xfrm>
            <a:off x="270583" y="1089175"/>
            <a:ext cx="8520600" cy="3416400"/>
          </a:xfrm>
        </p:spPr>
        <p:txBody>
          <a:bodyPr/>
          <a:lstStyle/>
          <a:p>
            <a:r>
              <a:rPr lang="en-IN" dirty="0"/>
              <a:t>We have a Bank which approaches to our company to make a Banking-Application.</a:t>
            </a:r>
          </a:p>
          <a:p>
            <a:r>
              <a:rPr lang="en-IN" dirty="0"/>
              <a:t> </a:t>
            </a:r>
            <a:r>
              <a:rPr lang="en-IN" b="1" dirty="0"/>
              <a:t>REQUIREMENTS AND ANALYSIS:</a:t>
            </a:r>
          </a:p>
          <a:p>
            <a:pPr lvl="1"/>
            <a:r>
              <a:rPr lang="en-IN" dirty="0"/>
              <a:t> </a:t>
            </a:r>
            <a:r>
              <a:rPr lang="en-IN" sz="1600" dirty="0"/>
              <a:t>Requirements are gathered which would be told by the client and will be discussed by the business analyst and the team.</a:t>
            </a:r>
          </a:p>
          <a:p>
            <a:r>
              <a:rPr lang="en-IN" sz="2000" b="1" dirty="0"/>
              <a:t>Requirements can be like:</a:t>
            </a:r>
          </a:p>
          <a:p>
            <a:pPr lvl="1"/>
            <a:r>
              <a:rPr lang="en-US" sz="1600" dirty="0"/>
              <a:t>Will the banking application be used in more than one country?</a:t>
            </a:r>
          </a:p>
          <a:p>
            <a:pPr lvl="1"/>
            <a:r>
              <a:rPr lang="en-US" sz="1600" dirty="0"/>
              <a:t>Do we have to support multiple languages?</a:t>
            </a:r>
          </a:p>
          <a:p>
            <a:pPr lvl="1"/>
            <a:r>
              <a:rPr lang="en-US" sz="1600" dirty="0"/>
              <a:t>How many users are expected to use the application? etc..</a:t>
            </a:r>
          </a:p>
          <a:p>
            <a:endParaRPr lang="en-IN" dirty="0"/>
          </a:p>
        </p:txBody>
      </p:sp>
      <p:sp>
        <p:nvSpPr>
          <p:cNvPr id="4" name="Slide Number Placeholder 3">
            <a:extLst>
              <a:ext uri="{FF2B5EF4-FFF2-40B4-BE49-F238E27FC236}">
                <a16:creationId xmlns:a16="http://schemas.microsoft.com/office/drawing/2014/main" id="{1BF0D799-F2BE-4AC0-81B5-8AD97AC8D7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98364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1000"/>
                                        <p:tgtEl>
                                          <p:spTgt spid="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1000"/>
                                        <p:tgtEl>
                                          <p:spTgt spid="3">
                                            <p:txEl>
                                              <p:pRg st="1" end="1"/>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1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1000"/>
                                        <p:tgtEl>
                                          <p:spTgt spid="3">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1000"/>
                                        <p:tgtEl>
                                          <p:spTgt spid="3">
                                            <p:txEl>
                                              <p:pRg st="4" end="4"/>
                                            </p:txEl>
                                          </p:spTgt>
                                        </p:tgtEl>
                                      </p:cBhvr>
                                    </p:animEffect>
                                  </p:childTnLst>
                                </p:cTn>
                              </p:par>
                            </p:childTnLst>
                          </p:cTn>
                        </p:par>
                        <p:par>
                          <p:cTn id="28" fill="hold">
                            <p:stCondLst>
                              <p:cond delay="1000"/>
                            </p:stCondLst>
                            <p:childTnLst>
                              <p:par>
                                <p:cTn id="29" presetID="9"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1000"/>
                                        <p:tgtEl>
                                          <p:spTgt spid="3">
                                            <p:txEl>
                                              <p:pRg st="5" end="5"/>
                                            </p:txEl>
                                          </p:spTgt>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71E6B8-F090-45F1-A568-E90949CFFC1B}"/>
              </a:ext>
            </a:extLst>
          </p:cNvPr>
          <p:cNvSpPr>
            <a:spLocks noGrp="1"/>
          </p:cNvSpPr>
          <p:nvPr>
            <p:ph type="body" idx="1"/>
          </p:nvPr>
        </p:nvSpPr>
        <p:spPr>
          <a:xfrm>
            <a:off x="311700" y="1083909"/>
            <a:ext cx="8520600" cy="3416400"/>
          </a:xfrm>
        </p:spPr>
        <p:txBody>
          <a:bodyPr/>
          <a:lstStyle/>
          <a:p>
            <a:r>
              <a:rPr lang="en-IN" b="1" dirty="0"/>
              <a:t>SYSTEM DESIGN-</a:t>
            </a:r>
          </a:p>
          <a:p>
            <a:pPr lvl="1"/>
            <a:r>
              <a:rPr lang="en-IN" sz="1600" dirty="0"/>
              <a:t>On the basis of the client requirements from the previous phase the senior members of the project team design the architecture.</a:t>
            </a:r>
          </a:p>
          <a:p>
            <a:pPr lvl="1"/>
            <a:r>
              <a:rPr lang="en-IN" sz="1600" dirty="0"/>
              <a:t>EG. </a:t>
            </a:r>
            <a:r>
              <a:rPr lang="en-US" sz="1600" dirty="0"/>
              <a:t>banking application needs to have redundant backup.</a:t>
            </a:r>
          </a:p>
          <a:p>
            <a:r>
              <a:rPr lang="en-US" b="1" dirty="0"/>
              <a:t>IMPLEMENTATION-</a:t>
            </a:r>
          </a:p>
          <a:p>
            <a:pPr lvl="1"/>
            <a:r>
              <a:rPr lang="en-US" sz="1600" dirty="0"/>
              <a:t>The development team works on coding of the project.</a:t>
            </a:r>
          </a:p>
          <a:p>
            <a:pPr lvl="1"/>
            <a:r>
              <a:rPr lang="en-US" sz="1600" dirty="0"/>
              <a:t>EG. Since the application is a banking application and security was a high priority in the application requirements, they implement several security checks, audit logging features in the application.</a:t>
            </a:r>
            <a:endParaRPr lang="en-IN" sz="1600" dirty="0"/>
          </a:p>
        </p:txBody>
      </p:sp>
      <p:sp>
        <p:nvSpPr>
          <p:cNvPr id="4" name="Slide Number Placeholder 3">
            <a:extLst>
              <a:ext uri="{FF2B5EF4-FFF2-40B4-BE49-F238E27FC236}">
                <a16:creationId xmlns:a16="http://schemas.microsoft.com/office/drawing/2014/main" id="{3778E3F5-6B5F-4C65-8EA0-85FF37873E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81840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10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par>
                          <p:cTn id="24" fill="hold">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54421B-6FEE-4F56-A561-21A85121B435}"/>
              </a:ext>
            </a:extLst>
          </p:cNvPr>
          <p:cNvSpPr>
            <a:spLocks noGrp="1"/>
          </p:cNvSpPr>
          <p:nvPr>
            <p:ph type="body" idx="1"/>
          </p:nvPr>
        </p:nvSpPr>
        <p:spPr>
          <a:xfrm>
            <a:off x="311700" y="1147705"/>
            <a:ext cx="8520600" cy="3416400"/>
          </a:xfrm>
        </p:spPr>
        <p:txBody>
          <a:bodyPr/>
          <a:lstStyle/>
          <a:p>
            <a:r>
              <a:rPr lang="en-IN" b="1" dirty="0"/>
              <a:t>TESTING-</a:t>
            </a:r>
          </a:p>
          <a:p>
            <a:pPr lvl="1"/>
            <a:r>
              <a:rPr lang="en-US" sz="1600" dirty="0"/>
              <a:t>The testing team tests the complete application and identifies any defects in the application and they are fixed by the developers and the testing team tests the fixes to ensure that the defect is fixed.</a:t>
            </a:r>
          </a:p>
          <a:p>
            <a:pPr lvl="1"/>
            <a:r>
              <a:rPr lang="en-US" sz="1600" dirty="0"/>
              <a:t>EG. Security testing teams were assigned to test the security of the banking application.</a:t>
            </a:r>
          </a:p>
          <a:p>
            <a:r>
              <a:rPr lang="en-US" b="1" dirty="0"/>
              <a:t>DEPLOYMENT-</a:t>
            </a:r>
          </a:p>
          <a:p>
            <a:pPr lvl="1"/>
            <a:r>
              <a:rPr lang="en-US" sz="1600" dirty="0"/>
              <a:t>The team builds and installs the application then deploy that application on the servers.</a:t>
            </a:r>
          </a:p>
          <a:p>
            <a:endParaRPr lang="en-IN" dirty="0"/>
          </a:p>
        </p:txBody>
      </p:sp>
      <p:sp>
        <p:nvSpPr>
          <p:cNvPr id="4" name="Slide Number Placeholder 3">
            <a:extLst>
              <a:ext uri="{FF2B5EF4-FFF2-40B4-BE49-F238E27FC236}">
                <a16:creationId xmlns:a16="http://schemas.microsoft.com/office/drawing/2014/main" id="{181DBE5F-4CDA-4A3D-BD92-CF457EFD7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7388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1000"/>
                                        <p:tgtEl>
                                          <p:spTgt spid="3">
                                            <p:txEl>
                                              <p:pRg st="3" end="3"/>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498F2B-6693-4E48-9651-B164EB244E79}"/>
              </a:ext>
            </a:extLst>
          </p:cNvPr>
          <p:cNvSpPr>
            <a:spLocks noGrp="1"/>
          </p:cNvSpPr>
          <p:nvPr>
            <p:ph type="body" idx="1"/>
          </p:nvPr>
        </p:nvSpPr>
        <p:spPr/>
        <p:txBody>
          <a:bodyPr/>
          <a:lstStyle/>
          <a:p>
            <a:r>
              <a:rPr lang="en-IN" b="1" dirty="0"/>
              <a:t>MAINTENANCE-</a:t>
            </a:r>
          </a:p>
          <a:p>
            <a:pPr lvl="1"/>
            <a:r>
              <a:rPr lang="en-US" sz="1600" dirty="0"/>
              <a:t>During the maintenance phase, the team ensures that the application is running smoothly on the servers without any downtime.</a:t>
            </a:r>
          </a:p>
          <a:p>
            <a:pPr lvl="1"/>
            <a:r>
              <a:rPr lang="en-US" sz="1600" dirty="0"/>
              <a:t>Issues that are reported after going live are fixed by the team and tested by the testing team.</a:t>
            </a:r>
          </a:p>
          <a:p>
            <a:endParaRPr lang="en-IN" dirty="0"/>
          </a:p>
        </p:txBody>
      </p:sp>
      <p:sp>
        <p:nvSpPr>
          <p:cNvPr id="4" name="Slide Number Placeholder 3">
            <a:extLst>
              <a:ext uri="{FF2B5EF4-FFF2-40B4-BE49-F238E27FC236}">
                <a16:creationId xmlns:a16="http://schemas.microsoft.com/office/drawing/2014/main" id="{84452FFE-3DC9-4286-A422-732C673A82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24356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1000"/>
                                        <p:tgtEl>
                                          <p:spTgt spid="3">
                                            <p:txEl>
                                              <p:pRg st="1" end="1"/>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0BE294-815D-4A64-B70C-161F0134BF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descr="A screenshot of a computer screen&#10;&#10;Description automatically generated">
            <a:extLst>
              <a:ext uri="{FF2B5EF4-FFF2-40B4-BE49-F238E27FC236}">
                <a16:creationId xmlns:a16="http://schemas.microsoft.com/office/drawing/2014/main" id="{59C6AE14-D5ED-4A86-8653-1F2E0BB38C17}"/>
              </a:ext>
            </a:extLst>
          </p:cNvPr>
          <p:cNvPicPr>
            <a:picLocks noChangeAspect="1"/>
          </p:cNvPicPr>
          <p:nvPr/>
        </p:nvPicPr>
        <p:blipFill rotWithShape="1">
          <a:blip r:embed="rId2"/>
          <a:srcRect l="5698" t="22503" r="32790" b="26603"/>
          <a:stretch/>
        </p:blipFill>
        <p:spPr>
          <a:xfrm>
            <a:off x="2633518" y="2757070"/>
            <a:ext cx="4136065" cy="1923993"/>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ABA5AD4C-97E6-4DFA-A02F-7D2309825F8E}"/>
              </a:ext>
            </a:extLst>
          </p:cNvPr>
          <p:cNvPicPr>
            <a:picLocks noChangeAspect="1"/>
          </p:cNvPicPr>
          <p:nvPr/>
        </p:nvPicPr>
        <p:blipFill rotWithShape="1">
          <a:blip r:embed="rId3"/>
          <a:srcRect l="13255" t="26862" r="39768" b="24575"/>
          <a:stretch/>
        </p:blipFill>
        <p:spPr>
          <a:xfrm>
            <a:off x="552892" y="596436"/>
            <a:ext cx="3125972" cy="192399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D56BF44C-6BE8-45F2-9CA5-856C1B5C8664}"/>
              </a:ext>
            </a:extLst>
          </p:cNvPr>
          <p:cNvPicPr>
            <a:picLocks noChangeAspect="1"/>
          </p:cNvPicPr>
          <p:nvPr/>
        </p:nvPicPr>
        <p:blipFill rotWithShape="1">
          <a:blip r:embed="rId4"/>
          <a:srcRect l="15232" t="30181" r="40232" b="32394"/>
          <a:stretch/>
        </p:blipFill>
        <p:spPr>
          <a:xfrm>
            <a:off x="3997992" y="565926"/>
            <a:ext cx="4072274" cy="1923994"/>
          </a:xfrm>
          <a:prstGeom prst="rect">
            <a:avLst/>
          </a:prstGeom>
        </p:spPr>
      </p:pic>
    </p:spTree>
    <p:extLst>
      <p:ext uri="{BB962C8B-B14F-4D97-AF65-F5344CB8AC3E}">
        <p14:creationId xmlns:p14="http://schemas.microsoft.com/office/powerpoint/2010/main" val="330468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11573</TotalTime>
  <Words>1133</Words>
  <Application>Microsoft Office PowerPoint</Application>
  <PresentationFormat>On-screen Show (16:9)</PresentationFormat>
  <Paragraphs>157</Paragraphs>
  <Slides>32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Wingdings</vt:lpstr>
      <vt:lpstr>Roboto Medium</vt:lpstr>
      <vt:lpstr>Roboto</vt:lpstr>
      <vt:lpstr>Simple Light</vt:lpstr>
      <vt:lpstr>INTRODUCTION TO SDLC MODELS </vt:lpstr>
      <vt:lpstr>Overview</vt:lpstr>
      <vt:lpstr>WATERFALL MODEL</vt:lpstr>
      <vt:lpstr>WATERFALL MODEL-DESIGN</vt:lpstr>
      <vt:lpstr>EXAMPLE</vt:lpstr>
      <vt:lpstr>PowerPoint Presentation</vt:lpstr>
      <vt:lpstr>PowerPoint Presentation</vt:lpstr>
      <vt:lpstr>PowerPoint Presentation</vt:lpstr>
      <vt:lpstr>PowerPoint Presentation</vt:lpstr>
      <vt:lpstr>PowerPoint Presentation</vt:lpstr>
      <vt:lpstr>DRAWBACKS IN WATERFALL </vt:lpstr>
      <vt:lpstr>ITERATIVE MODEL</vt:lpstr>
      <vt:lpstr>EXAMPLE </vt:lpstr>
      <vt:lpstr>PowerPoint Presentation</vt:lpstr>
      <vt:lpstr>INCREMENTAL MODEL</vt:lpstr>
      <vt:lpstr>EXAMPLE</vt:lpstr>
      <vt:lpstr>PowerPoint Presentation</vt:lpstr>
      <vt:lpstr>WATERFALL VS AGILE</vt:lpstr>
      <vt:lpstr>AGILE MODEL</vt:lpstr>
      <vt:lpstr>EXAMPLE</vt:lpstr>
      <vt:lpstr>PRINCIPLES</vt:lpstr>
      <vt:lpstr>AGILE MANIFESTO/VALUES</vt:lpstr>
      <vt:lpstr>HOW CAN WE IMPLEMENT IT???</vt:lpstr>
      <vt:lpstr>BY USING FRAMEWORKS</vt:lpstr>
      <vt:lpstr>PowerPoint Presentation</vt:lpstr>
      <vt:lpstr>PowerPoint Presentation</vt:lpstr>
      <vt:lpstr>PowerPoint Presentation</vt:lpstr>
      <vt:lpstr>PowerPoint Presentation</vt:lpstr>
      <vt:lpstr>PowerPoint Presentation</vt:lpstr>
      <vt:lpstr>PowerPoint Presentation</vt:lpstr>
      <vt:lpstr>ANY Q/A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Joiners: Induction</dc:title>
  <dc:creator>Gurinder Singh</dc:creator>
  <cp:lastModifiedBy>subina verma</cp:lastModifiedBy>
  <cp:revision>152</cp:revision>
  <dcterms:modified xsi:type="dcterms:W3CDTF">2020-01-24T06:16:34Z</dcterms:modified>
</cp:coreProperties>
</file>